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5"/>
  </p:notesMasterIdLst>
  <p:sldIdLst>
    <p:sldId id="513" r:id="rId4"/>
    <p:sldId id="257" r:id="rId6"/>
    <p:sldId id="659" r:id="rId7"/>
    <p:sldId id="661" r:id="rId8"/>
    <p:sldId id="660" r:id="rId9"/>
    <p:sldId id="663" r:id="rId10"/>
    <p:sldId id="678" r:id="rId11"/>
    <p:sldId id="677" r:id="rId12"/>
    <p:sldId id="676" r:id="rId13"/>
    <p:sldId id="675" r:id="rId14"/>
    <p:sldId id="679" r:id="rId15"/>
    <p:sldId id="451" r:id="rId16"/>
    <p:sldId id="465" r:id="rId17"/>
    <p:sldId id="498" r:id="rId18"/>
    <p:sldId id="511" r:id="rId19"/>
    <p:sldId id="512" r:id="rId20"/>
    <p:sldId id="596" r:id="rId21"/>
    <p:sldId id="523" r:id="rId22"/>
    <p:sldId id="565" r:id="rId23"/>
    <p:sldId id="665" r:id="rId24"/>
    <p:sldId id="497" r:id="rId25"/>
  </p:sldIdLst>
  <p:sldSz cx="12198350" cy="6859270"/>
  <p:notesSz cx="6858000" cy="9144000"/>
  <p:custDataLst>
    <p:tags r:id="rId29"/>
  </p:custDataLst>
  <p:defaultText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8050" algn="l" defTabSz="1089025" rtl="0" eaLnBrk="1" latinLnBrk="0" hangingPunct="1">
      <a:defRPr sz="2100" kern="1200">
        <a:solidFill>
          <a:schemeClr val="tx1"/>
        </a:solidFill>
        <a:latin typeface="+mn-lt"/>
        <a:ea typeface="+mn-ea"/>
        <a:cs typeface="+mn-cs"/>
      </a:defRPr>
    </a:lvl5pPr>
    <a:lvl6pPr marL="2722245" algn="l" defTabSz="1089025" rtl="0" eaLnBrk="1" latinLnBrk="0" hangingPunct="1">
      <a:defRPr sz="2100" kern="1200">
        <a:solidFill>
          <a:schemeClr val="tx1"/>
        </a:solidFill>
        <a:latin typeface="+mn-lt"/>
        <a:ea typeface="+mn-ea"/>
        <a:cs typeface="+mn-cs"/>
      </a:defRPr>
    </a:lvl6pPr>
    <a:lvl7pPr marL="3267075" algn="l" defTabSz="1089025" rtl="0" eaLnBrk="1" latinLnBrk="0" hangingPunct="1">
      <a:defRPr sz="2100" kern="1200">
        <a:solidFill>
          <a:schemeClr val="tx1"/>
        </a:solidFill>
        <a:latin typeface="+mn-lt"/>
        <a:ea typeface="+mn-ea"/>
        <a:cs typeface="+mn-cs"/>
      </a:defRPr>
    </a:lvl7pPr>
    <a:lvl8pPr marL="3811270" algn="l" defTabSz="1089025" rtl="0" eaLnBrk="1" latinLnBrk="0" hangingPunct="1">
      <a:defRPr sz="2100" kern="1200">
        <a:solidFill>
          <a:schemeClr val="tx1"/>
        </a:solidFill>
        <a:latin typeface="+mn-lt"/>
        <a:ea typeface="+mn-ea"/>
        <a:cs typeface="+mn-cs"/>
      </a:defRPr>
    </a:lvl8pPr>
    <a:lvl9pPr marL="4356100" algn="l" defTabSz="1089025"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FB6210"/>
    <a:srgbClr val="321403"/>
    <a:srgbClr val="E46C0A"/>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1005" autoAdjust="0"/>
  </p:normalViewPr>
  <p:slideViewPr>
    <p:cSldViewPr>
      <p:cViewPr varScale="1">
        <p:scale>
          <a:sx n="81" d="100"/>
          <a:sy n="81" d="100"/>
        </p:scale>
        <p:origin x="893" y="53"/>
      </p:cViewPr>
      <p:guideLst>
        <p:guide orient="horz" pos="2363"/>
        <p:guide pos="34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089025" rtl="0" eaLnBrk="1" latinLnBrk="0" hangingPunct="1">
      <a:defRPr sz="1400" kern="1200">
        <a:solidFill>
          <a:schemeClr val="tx1"/>
        </a:solidFill>
        <a:latin typeface="+mn-lt"/>
        <a:ea typeface="+mn-ea"/>
        <a:cs typeface="+mn-cs"/>
      </a:defRPr>
    </a:lvl1pPr>
    <a:lvl2pPr marL="544195" algn="l" defTabSz="1089025" rtl="0" eaLnBrk="1" latinLnBrk="0" hangingPunct="1">
      <a:defRPr sz="1400" kern="1200">
        <a:solidFill>
          <a:schemeClr val="tx1"/>
        </a:solidFill>
        <a:latin typeface="+mn-lt"/>
        <a:ea typeface="+mn-ea"/>
        <a:cs typeface="+mn-cs"/>
      </a:defRPr>
    </a:lvl2pPr>
    <a:lvl3pPr marL="1089025" algn="l" defTabSz="1089025" rtl="0" eaLnBrk="1" latinLnBrk="0" hangingPunct="1">
      <a:defRPr sz="1400" kern="1200">
        <a:solidFill>
          <a:schemeClr val="tx1"/>
        </a:solidFill>
        <a:latin typeface="+mn-lt"/>
        <a:ea typeface="+mn-ea"/>
        <a:cs typeface="+mn-cs"/>
      </a:defRPr>
    </a:lvl3pPr>
    <a:lvl4pPr marL="1633220" algn="l" defTabSz="1089025" rtl="0" eaLnBrk="1" latinLnBrk="0" hangingPunct="1">
      <a:defRPr sz="1400" kern="1200">
        <a:solidFill>
          <a:schemeClr val="tx1"/>
        </a:solidFill>
        <a:latin typeface="+mn-lt"/>
        <a:ea typeface="+mn-ea"/>
        <a:cs typeface="+mn-cs"/>
      </a:defRPr>
    </a:lvl4pPr>
    <a:lvl5pPr marL="2178050" algn="l" defTabSz="1089025" rtl="0" eaLnBrk="1" latinLnBrk="0" hangingPunct="1">
      <a:defRPr sz="1400" kern="1200">
        <a:solidFill>
          <a:schemeClr val="tx1"/>
        </a:solidFill>
        <a:latin typeface="+mn-lt"/>
        <a:ea typeface="+mn-ea"/>
        <a:cs typeface="+mn-cs"/>
      </a:defRPr>
    </a:lvl5pPr>
    <a:lvl6pPr marL="2722245" algn="l" defTabSz="1089025" rtl="0" eaLnBrk="1" latinLnBrk="0" hangingPunct="1">
      <a:defRPr sz="1400" kern="1200">
        <a:solidFill>
          <a:schemeClr val="tx1"/>
        </a:solidFill>
        <a:latin typeface="+mn-lt"/>
        <a:ea typeface="+mn-ea"/>
        <a:cs typeface="+mn-cs"/>
      </a:defRPr>
    </a:lvl6pPr>
    <a:lvl7pPr marL="3267075" algn="l" defTabSz="1089025" rtl="0" eaLnBrk="1" latinLnBrk="0" hangingPunct="1">
      <a:defRPr sz="1400" kern="1200">
        <a:solidFill>
          <a:schemeClr val="tx1"/>
        </a:solidFill>
        <a:latin typeface="+mn-lt"/>
        <a:ea typeface="+mn-ea"/>
        <a:cs typeface="+mn-cs"/>
      </a:defRPr>
    </a:lvl7pPr>
    <a:lvl8pPr marL="3811270" algn="l" defTabSz="1089025" rtl="0" eaLnBrk="1" latinLnBrk="0" hangingPunct="1">
      <a:defRPr sz="1400" kern="1200">
        <a:solidFill>
          <a:schemeClr val="tx1"/>
        </a:solidFill>
        <a:latin typeface="+mn-lt"/>
        <a:ea typeface="+mn-ea"/>
        <a:cs typeface="+mn-cs"/>
      </a:defRPr>
    </a:lvl8pPr>
    <a:lvl9pPr marL="435610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模板来自于 </a:t>
            </a:r>
            <a:r>
              <a:rPr lang="en-US" altLang="zh-CN" dirty="0"/>
              <a:t>http://docer.wps.cn</a:t>
            </a: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spcBef>
                <a:spcPct val="0"/>
              </a:spcBef>
            </a:pPr>
            <a:endParaRPr lang="zh-CN" altLang="en-US" dirty="0"/>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089025" rtl="0" eaLnBrk="1" fontAlgn="auto" latinLnBrk="0" hangingPunct="1">
              <a:lnSpc>
                <a:spcPct val="100000"/>
              </a:lnSpc>
              <a:spcBef>
                <a:spcPts val="0"/>
              </a:spcBef>
              <a:spcAft>
                <a:spcPts val="0"/>
              </a:spcAft>
              <a:buClrTx/>
              <a:buSzTx/>
              <a:buFontTx/>
              <a:buNone/>
              <a:defRPr/>
            </a:pPr>
            <a:fld id="{D06749DE-0A4A-4294-B127-30FDF2A88C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建设问题</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取得成效</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下步计划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建设情况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userDrawn="1"/>
        </p:nvSpPr>
        <p:spPr>
          <a:xfrm>
            <a:off x="6555740" y="297180"/>
            <a:ext cx="1677670"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主要流程</a:t>
            </a:r>
            <a:endParaRPr lang="zh-CN" altLang="en-US" sz="2000" dirty="0">
              <a:latin typeface="微软雅黑" panose="020B0503020204020204" pitchFamily="34" charset="-122"/>
              <a:ea typeface="微软雅黑" panose="020B0503020204020204" pitchFamily="34" charset="-122"/>
            </a:endParaRPr>
          </a:p>
        </p:txBody>
      </p:sp>
      <p:sp>
        <p:nvSpPr>
          <p:cNvPr id="5" name="矩形 3"/>
          <p:cNvSpPr/>
          <p:nvPr userDrawn="1"/>
        </p:nvSpPr>
        <p:spPr>
          <a:xfrm>
            <a:off x="7993380" y="297180"/>
            <a:ext cx="1251585" cy="468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设计思路</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3"/>
          <p:cNvSpPr/>
          <p:nvPr userDrawn="1"/>
        </p:nvSpPr>
        <p:spPr>
          <a:xfrm>
            <a:off x="573837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建设背景</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5" name="矩形 4"/>
          <p:cNvSpPr/>
          <p:nvPr userDrawn="1"/>
        </p:nvSpPr>
        <p:spPr>
          <a:xfrm>
            <a:off x="813804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取得成效</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userDrawn="1"/>
        </p:nvSpPr>
        <p:spPr>
          <a:xfrm>
            <a:off x="9170670" y="333375"/>
            <a:ext cx="1677670"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下阶段计划</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userDrawn="1"/>
        </p:nvSpPr>
        <p:spPr>
          <a:xfrm>
            <a:off x="6991231" y="31940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建设思路</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建设问题</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取得成效</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553517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建设情况</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939788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下步计划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562280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建设情况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9041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取得效果</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下步计划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6886456"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建设问题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5734685" y="297180"/>
            <a:ext cx="1223645" cy="468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建设情况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取得成效</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下步计划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686677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建设问题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69423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建设思路</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userDrawn="1"/>
        </p:nvSpPr>
        <p:spPr>
          <a:xfrm>
            <a:off x="7903210" y="333375"/>
            <a:ext cx="1677670"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产品介绍</a:t>
            </a:r>
            <a:endParaRPr lang="zh-CN" altLang="en-US" sz="2000" dirty="0">
              <a:latin typeface="微软雅黑" panose="020B0503020204020204" pitchFamily="34" charset="-122"/>
              <a:ea typeface="微软雅黑" panose="020B0503020204020204" pitchFamily="34" charset="-122"/>
            </a:endParaRPr>
          </a:p>
        </p:txBody>
      </p:sp>
      <p:sp>
        <p:nvSpPr>
          <p:cNvPr id="5" name="矩形 3"/>
          <p:cNvSpPr/>
          <p:nvPr userDrawn="1"/>
        </p:nvSpPr>
        <p:spPr>
          <a:xfrm>
            <a:off x="9313545" y="297180"/>
            <a:ext cx="1505585" cy="468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产品价值</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58342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建设背景</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69423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建设思路</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userDrawn="1"/>
        </p:nvSpPr>
        <p:spPr>
          <a:xfrm>
            <a:off x="9266555" y="333375"/>
            <a:ext cx="1677670"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下阶段计划</a:t>
            </a:r>
            <a:endParaRPr lang="zh-CN" altLang="en-US" sz="2000" dirty="0">
              <a:latin typeface="微软雅黑" panose="020B0503020204020204" pitchFamily="34" charset="-122"/>
              <a:ea typeface="微软雅黑" panose="020B0503020204020204" pitchFamily="34" charset="-122"/>
            </a:endParaRPr>
          </a:p>
        </p:txBody>
      </p:sp>
      <p:sp>
        <p:nvSpPr>
          <p:cNvPr id="5" name="矩形 3"/>
          <p:cNvSpPr/>
          <p:nvPr userDrawn="1"/>
        </p:nvSpPr>
        <p:spPr>
          <a:xfrm>
            <a:off x="8138160" y="297180"/>
            <a:ext cx="1251585" cy="468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取得成效</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58342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建设背景</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73837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主要流程</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7015361" y="31940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设计思路</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2" Type="http://schemas.openxmlformats.org/officeDocument/2006/relationships/theme" Target="../theme/theme2.xml"/><Relationship Id="rId41" Type="http://schemas.openxmlformats.org/officeDocument/2006/relationships/slideLayout" Target="../slideLayouts/slideLayout82.xml"/><Relationship Id="rId40" Type="http://schemas.openxmlformats.org/officeDocument/2006/relationships/slideLayout" Target="../slideLayouts/slideLayout81.xml"/><Relationship Id="rId4" Type="http://schemas.openxmlformats.org/officeDocument/2006/relationships/slideLayout" Target="../slideLayouts/slideLayout45.xml"/><Relationship Id="rId39" Type="http://schemas.openxmlformats.org/officeDocument/2006/relationships/slideLayout" Target="../slideLayouts/slideLayout80.xml"/><Relationship Id="rId38" Type="http://schemas.openxmlformats.org/officeDocument/2006/relationships/slideLayout" Target="../slideLayouts/slideLayout79.xml"/><Relationship Id="rId37" Type="http://schemas.openxmlformats.org/officeDocument/2006/relationships/slideLayout" Target="../slideLayouts/slideLayout78.xml"/><Relationship Id="rId36" Type="http://schemas.openxmlformats.org/officeDocument/2006/relationships/slideLayout" Target="../slideLayouts/slideLayout77.xml"/><Relationship Id="rId35" Type="http://schemas.openxmlformats.org/officeDocument/2006/relationships/slideLayout" Target="../slideLayouts/slideLayout76.xml"/><Relationship Id="rId34" Type="http://schemas.openxmlformats.org/officeDocument/2006/relationships/slideLayout" Target="../slideLayouts/slideLayout75.xml"/><Relationship Id="rId33" Type="http://schemas.openxmlformats.org/officeDocument/2006/relationships/slideLayout" Target="../slideLayouts/slideLayout74.xml"/><Relationship Id="rId32" Type="http://schemas.openxmlformats.org/officeDocument/2006/relationships/slideLayout" Target="../slideLayouts/slideLayout73.xml"/><Relationship Id="rId31" Type="http://schemas.openxmlformats.org/officeDocument/2006/relationships/slideLayout" Target="../slideLayouts/slideLayout72.xml"/><Relationship Id="rId30" Type="http://schemas.openxmlformats.org/officeDocument/2006/relationships/slideLayout" Target="../slideLayouts/slideLayout71.xml"/><Relationship Id="rId3" Type="http://schemas.openxmlformats.org/officeDocument/2006/relationships/slideLayout" Target="../slideLayouts/slideLayout44.xml"/><Relationship Id="rId29" Type="http://schemas.openxmlformats.org/officeDocument/2006/relationships/slideLayout" Target="../slideLayouts/slideLayout70.xml"/><Relationship Id="rId28" Type="http://schemas.openxmlformats.org/officeDocument/2006/relationships/slideLayout" Target="../slideLayouts/slideLayout69.xml"/><Relationship Id="rId27" Type="http://schemas.openxmlformats.org/officeDocument/2006/relationships/slideLayout" Target="../slideLayouts/slideLayout68.xml"/><Relationship Id="rId26" Type="http://schemas.openxmlformats.org/officeDocument/2006/relationships/slideLayout" Target="../slideLayouts/slideLayout67.xml"/><Relationship Id="rId25" Type="http://schemas.openxmlformats.org/officeDocument/2006/relationships/slideLayout" Target="../slideLayouts/slideLayout66.xml"/><Relationship Id="rId24" Type="http://schemas.openxmlformats.org/officeDocument/2006/relationships/slideLayout" Target="../slideLayouts/slideLayout65.xml"/><Relationship Id="rId23" Type="http://schemas.openxmlformats.org/officeDocument/2006/relationships/slideLayout" Target="../slideLayouts/slideLayout64.xml"/><Relationship Id="rId22" Type="http://schemas.openxmlformats.org/officeDocument/2006/relationships/slideLayout" Target="../slideLayouts/slideLayout63.xml"/><Relationship Id="rId21" Type="http://schemas.openxmlformats.org/officeDocument/2006/relationships/slideLayout" Target="../slideLayouts/slideLayout62.xml"/><Relationship Id="rId20" Type="http://schemas.openxmlformats.org/officeDocument/2006/relationships/slideLayout" Target="../slideLayouts/slideLayout61.xml"/><Relationship Id="rId2" Type="http://schemas.openxmlformats.org/officeDocument/2006/relationships/slideLayout" Target="../slideLayouts/slideLayout43.xml"/><Relationship Id="rId19" Type="http://schemas.openxmlformats.org/officeDocument/2006/relationships/slideLayout" Target="../slideLayouts/slideLayout60.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4.xml"/><Relationship Id="rId2" Type="http://schemas.openxmlformats.org/officeDocument/2006/relationships/image" Target="../media/image11.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54.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54.xml"/><Relationship Id="rId2" Type="http://schemas.openxmlformats.org/officeDocument/2006/relationships/image" Target="../media/image15.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4.xml"/><Relationship Id="rId2" Type="http://schemas.openxmlformats.org/officeDocument/2006/relationships/image" Target="../media/image16.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4.xml"/><Relationship Id="rId2" Type="http://schemas.openxmlformats.org/officeDocument/2006/relationships/image" Target="../media/image17.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54.xml"/><Relationship Id="rId2" Type="http://schemas.openxmlformats.org/officeDocument/2006/relationships/image" Target="../media/image18.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54.xml"/><Relationship Id="rId2" Type="http://schemas.openxmlformats.org/officeDocument/2006/relationships/image" Target="../media/image19.emf"/><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3.png"/><Relationship Id="rId2" Type="http://schemas.openxmlformats.org/officeDocument/2006/relationships/image" Target="../media/image21.png"/><Relationship Id="rId12" Type="http://schemas.openxmlformats.org/officeDocument/2006/relationships/notesSlide" Target="../notesSlides/notesSlide19.xml"/><Relationship Id="rId11" Type="http://schemas.openxmlformats.org/officeDocument/2006/relationships/slideLayout" Target="../slideLayouts/slideLayout54.xml"/><Relationship Id="rId10" Type="http://schemas.openxmlformats.org/officeDocument/2006/relationships/image" Target="../media/image28.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54.xml"/><Relationship Id="rId2" Type="http://schemas.openxmlformats.org/officeDocument/2006/relationships/image" Target="../media/image29.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54.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5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4.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54.xml"/><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7469505" y="-8825"/>
            <a:ext cx="7485827" cy="2832101"/>
            <a:chOff x="5661025" y="-8825"/>
            <a:chExt cx="7485827" cy="2832101"/>
          </a:xfrm>
          <a:solidFill>
            <a:srgbClr val="009999"/>
          </a:solidFill>
        </p:grpSpPr>
        <p:sp>
          <p:nvSpPr>
            <p:cNvPr id="3" name="等腰三角形 2"/>
            <p:cNvSpPr/>
            <p:nvPr/>
          </p:nvSpPr>
          <p:spPr>
            <a:xfrm rot="10800000">
              <a:off x="5661025" y="-8825"/>
              <a:ext cx="7298502" cy="2823276"/>
            </a:xfrm>
            <a:prstGeom prst="triangle">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sp>
          <p:nvSpPr>
            <p:cNvPr id="4" name="等腰三角形 3"/>
            <p:cNvSpPr/>
            <p:nvPr/>
          </p:nvSpPr>
          <p:spPr>
            <a:xfrm rot="10800000">
              <a:off x="5848350" y="0"/>
              <a:ext cx="7298502" cy="2823276"/>
            </a:xfrm>
            <a:prstGeom prst="triangle">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93513" y="5204458"/>
            <a:ext cx="6238966" cy="1710692"/>
            <a:chOff x="-142966" y="5147308"/>
            <a:chExt cx="4195723" cy="1710692"/>
          </a:xfrm>
          <a:solidFill>
            <a:srgbClr val="009999"/>
          </a:solidFill>
        </p:grpSpPr>
        <p:sp>
          <p:nvSpPr>
            <p:cNvPr id="6" name="等腰三角形 5"/>
            <p:cNvSpPr/>
            <p:nvPr/>
          </p:nvSpPr>
          <p:spPr>
            <a:xfrm>
              <a:off x="-82737" y="5147308"/>
              <a:ext cx="4135494" cy="171069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a:off x="-142966" y="5215758"/>
              <a:ext cx="3970020" cy="164224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矩形 7"/>
          <p:cNvSpPr/>
          <p:nvPr/>
        </p:nvSpPr>
        <p:spPr>
          <a:xfrm>
            <a:off x="1483360" y="2392680"/>
            <a:ext cx="8825230" cy="622300"/>
          </a:xfrm>
          <a:prstGeom prst="rect">
            <a:avLst/>
          </a:prstGeom>
          <a:noFill/>
        </p:spPr>
        <p:txBody>
          <a:bodyPr wrap="square" lIns="68580" tIns="34290" rIns="68580" bIns="34290" rtlCol="0">
            <a:spAutoFit/>
            <a:scene3d>
              <a:camera prst="orthographicFront"/>
              <a:lightRig rig="threePt" dir="t"/>
            </a:scene3d>
          </a:bodyPr>
          <a:lstStyle/>
          <a:p>
            <a:pPr algn="ctr"/>
            <a:r>
              <a:rPr lang="zh-CN" altLang="en-US" sz="3600" b="1" dirty="0">
                <a:ln w="28575">
                  <a:gradFill flip="none" rotWithShape="1">
                    <a:gsLst>
                      <a:gs pos="0">
                        <a:schemeClr val="bg1"/>
                      </a:gs>
                      <a:gs pos="100000">
                        <a:schemeClr val="bg1">
                          <a:lumMod val="95000"/>
                        </a:schemeClr>
                      </a:gs>
                    </a:gsLst>
                    <a:lin ang="10800000" scaled="1"/>
                    <a:tileRect/>
                  </a:gradFill>
                </a:ln>
                <a:gradFill>
                  <a:gsLst>
                    <a:gs pos="100000">
                      <a:srgbClr val="095A96"/>
                    </a:gs>
                    <a:gs pos="0">
                      <a:srgbClr val="00A2A8"/>
                    </a:gs>
                  </a:gsLst>
                  <a:lin ang="0" scaled="0"/>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浙江省工程建设全过程图纸数字化管理系统</a:t>
            </a:r>
            <a:endParaRPr lang="zh-CN" altLang="en-US" sz="3600" b="1" dirty="0">
              <a:ln w="28575">
                <a:gradFill flip="none" rotWithShape="1">
                  <a:gsLst>
                    <a:gs pos="0">
                      <a:schemeClr val="bg1"/>
                    </a:gs>
                    <a:gs pos="100000">
                      <a:schemeClr val="bg1">
                        <a:lumMod val="95000"/>
                      </a:schemeClr>
                    </a:gs>
                  </a:gsLst>
                  <a:lin ang="10800000" scaled="1"/>
                  <a:tileRect/>
                </a:gradFill>
              </a:ln>
              <a:gradFill>
                <a:gsLst>
                  <a:gs pos="100000">
                    <a:srgbClr val="095A96"/>
                  </a:gs>
                  <a:gs pos="0">
                    <a:srgbClr val="00A2A8"/>
                  </a:gs>
                </a:gsLst>
                <a:lin ang="0" scaled="0"/>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10" name="组合 9"/>
          <p:cNvGrpSpPr/>
          <p:nvPr/>
        </p:nvGrpSpPr>
        <p:grpSpPr>
          <a:xfrm>
            <a:off x="5527172" y="5488070"/>
            <a:ext cx="709930" cy="647065"/>
            <a:chOff x="6834332" y="3627732"/>
            <a:chExt cx="229924" cy="229925"/>
          </a:xfrm>
        </p:grpSpPr>
        <p:sp>
          <p:nvSpPr>
            <p:cNvPr id="15" name="椭圆 14"/>
            <p:cNvSpPr/>
            <p:nvPr/>
          </p:nvSpPr>
          <p:spPr>
            <a:xfrm>
              <a:off x="6834332" y="3627732"/>
              <a:ext cx="229924" cy="229925"/>
            </a:xfrm>
            <a:prstGeom prst="ellipse">
              <a:avLst/>
            </a:prstGeom>
            <a:solidFill>
              <a:srgbClr val="00A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a:spLocks noChangeAspect="1"/>
            </p:cNvSpPr>
            <p:nvPr/>
          </p:nvSpPr>
          <p:spPr>
            <a:xfrm>
              <a:off x="6891673" y="3680271"/>
              <a:ext cx="115243" cy="124848"/>
            </a:xfrm>
            <a:custGeom>
              <a:avLst/>
              <a:gdLst/>
              <a:ahLst/>
              <a:cxnLst/>
              <a:rect l="l" t="t" r="r" b="b"/>
              <a:pathLst>
                <a:path w="220435" h="238806">
                  <a:moveTo>
                    <a:pt x="57763" y="37027"/>
                  </a:moveTo>
                  <a:cubicBezTo>
                    <a:pt x="62786" y="37696"/>
                    <a:pt x="66781" y="40088"/>
                    <a:pt x="69747" y="44202"/>
                  </a:cubicBezTo>
                  <a:cubicBezTo>
                    <a:pt x="72808" y="48221"/>
                    <a:pt x="73980" y="52741"/>
                    <a:pt x="73263" y="57764"/>
                  </a:cubicBezTo>
                  <a:cubicBezTo>
                    <a:pt x="72545" y="62787"/>
                    <a:pt x="70177" y="66830"/>
                    <a:pt x="66159" y="69891"/>
                  </a:cubicBezTo>
                  <a:cubicBezTo>
                    <a:pt x="56783" y="76971"/>
                    <a:pt x="49535" y="85630"/>
                    <a:pt x="44417" y="95867"/>
                  </a:cubicBezTo>
                  <a:cubicBezTo>
                    <a:pt x="39298" y="106104"/>
                    <a:pt x="36739" y="117011"/>
                    <a:pt x="36739" y="128588"/>
                  </a:cubicBezTo>
                  <a:cubicBezTo>
                    <a:pt x="36739" y="138538"/>
                    <a:pt x="38676" y="148034"/>
                    <a:pt x="42551" y="157075"/>
                  </a:cubicBezTo>
                  <a:cubicBezTo>
                    <a:pt x="46426" y="166117"/>
                    <a:pt x="51664" y="173938"/>
                    <a:pt x="58266" y="180540"/>
                  </a:cubicBezTo>
                  <a:cubicBezTo>
                    <a:pt x="64867" y="187141"/>
                    <a:pt x="72689" y="192379"/>
                    <a:pt x="81730" y="196254"/>
                  </a:cubicBezTo>
                  <a:cubicBezTo>
                    <a:pt x="90771" y="200129"/>
                    <a:pt x="100267" y="202066"/>
                    <a:pt x="110217" y="202066"/>
                  </a:cubicBezTo>
                  <a:cubicBezTo>
                    <a:pt x="120168" y="202066"/>
                    <a:pt x="129663" y="200129"/>
                    <a:pt x="138705" y="196254"/>
                  </a:cubicBezTo>
                  <a:cubicBezTo>
                    <a:pt x="147746" y="192379"/>
                    <a:pt x="155567" y="187141"/>
                    <a:pt x="162169" y="180540"/>
                  </a:cubicBezTo>
                  <a:cubicBezTo>
                    <a:pt x="168771" y="173938"/>
                    <a:pt x="174009" y="166117"/>
                    <a:pt x="177884" y="157075"/>
                  </a:cubicBezTo>
                  <a:cubicBezTo>
                    <a:pt x="181759" y="148034"/>
                    <a:pt x="183696" y="138538"/>
                    <a:pt x="183696" y="128588"/>
                  </a:cubicBezTo>
                  <a:cubicBezTo>
                    <a:pt x="183696" y="117011"/>
                    <a:pt x="181137" y="106104"/>
                    <a:pt x="176018" y="95867"/>
                  </a:cubicBezTo>
                  <a:cubicBezTo>
                    <a:pt x="170899" y="85630"/>
                    <a:pt x="163652" y="76971"/>
                    <a:pt x="154276" y="69891"/>
                  </a:cubicBezTo>
                  <a:cubicBezTo>
                    <a:pt x="150257" y="66830"/>
                    <a:pt x="147889" y="62787"/>
                    <a:pt x="147172" y="57764"/>
                  </a:cubicBezTo>
                  <a:cubicBezTo>
                    <a:pt x="146454" y="52741"/>
                    <a:pt x="147626" y="48221"/>
                    <a:pt x="150688" y="44202"/>
                  </a:cubicBezTo>
                  <a:cubicBezTo>
                    <a:pt x="153654" y="40088"/>
                    <a:pt x="157672" y="37696"/>
                    <a:pt x="162743" y="37027"/>
                  </a:cubicBezTo>
                  <a:cubicBezTo>
                    <a:pt x="167814" y="36357"/>
                    <a:pt x="172358" y="37553"/>
                    <a:pt x="176377" y="40615"/>
                  </a:cubicBezTo>
                  <a:cubicBezTo>
                    <a:pt x="190345" y="51043"/>
                    <a:pt x="201181" y="63959"/>
                    <a:pt x="208882" y="79363"/>
                  </a:cubicBezTo>
                  <a:cubicBezTo>
                    <a:pt x="216584" y="94767"/>
                    <a:pt x="220435" y="111175"/>
                    <a:pt x="220435" y="128588"/>
                  </a:cubicBezTo>
                  <a:cubicBezTo>
                    <a:pt x="220435" y="143513"/>
                    <a:pt x="217517" y="157769"/>
                    <a:pt x="211681" y="171355"/>
                  </a:cubicBezTo>
                  <a:cubicBezTo>
                    <a:pt x="205845" y="184941"/>
                    <a:pt x="197999" y="196661"/>
                    <a:pt x="188145" y="206515"/>
                  </a:cubicBezTo>
                  <a:cubicBezTo>
                    <a:pt x="178290" y="216370"/>
                    <a:pt x="166570" y="224215"/>
                    <a:pt x="152984" y="230052"/>
                  </a:cubicBezTo>
                  <a:cubicBezTo>
                    <a:pt x="139398" y="235888"/>
                    <a:pt x="125143" y="238806"/>
                    <a:pt x="110217" y="238806"/>
                  </a:cubicBezTo>
                  <a:cubicBezTo>
                    <a:pt x="95292" y="238806"/>
                    <a:pt x="81036" y="235888"/>
                    <a:pt x="67451" y="230052"/>
                  </a:cubicBezTo>
                  <a:cubicBezTo>
                    <a:pt x="53865" y="224215"/>
                    <a:pt x="42144" y="216370"/>
                    <a:pt x="32290" y="206515"/>
                  </a:cubicBezTo>
                  <a:cubicBezTo>
                    <a:pt x="22435" y="196661"/>
                    <a:pt x="14590" y="184941"/>
                    <a:pt x="8754" y="171355"/>
                  </a:cubicBezTo>
                  <a:cubicBezTo>
                    <a:pt x="2918" y="157769"/>
                    <a:pt x="0" y="143513"/>
                    <a:pt x="0" y="128588"/>
                  </a:cubicBezTo>
                  <a:cubicBezTo>
                    <a:pt x="0" y="111175"/>
                    <a:pt x="3850" y="94767"/>
                    <a:pt x="11552" y="79363"/>
                  </a:cubicBezTo>
                  <a:cubicBezTo>
                    <a:pt x="19254" y="63959"/>
                    <a:pt x="30089" y="51043"/>
                    <a:pt x="44058" y="40615"/>
                  </a:cubicBezTo>
                  <a:cubicBezTo>
                    <a:pt x="48172" y="37553"/>
                    <a:pt x="52740" y="36357"/>
                    <a:pt x="57763" y="37027"/>
                  </a:cubicBezTo>
                  <a:close/>
                  <a:moveTo>
                    <a:pt x="110217" y="0"/>
                  </a:moveTo>
                  <a:cubicBezTo>
                    <a:pt x="115192" y="0"/>
                    <a:pt x="119498" y="1818"/>
                    <a:pt x="123134" y="5454"/>
                  </a:cubicBezTo>
                  <a:cubicBezTo>
                    <a:pt x="126769" y="9090"/>
                    <a:pt x="128587" y="13395"/>
                    <a:pt x="128587" y="18370"/>
                  </a:cubicBezTo>
                  <a:lnTo>
                    <a:pt x="128587" y="110218"/>
                  </a:lnTo>
                  <a:cubicBezTo>
                    <a:pt x="128587" y="115193"/>
                    <a:pt x="126769" y="119499"/>
                    <a:pt x="123134" y="123134"/>
                  </a:cubicBezTo>
                  <a:cubicBezTo>
                    <a:pt x="119498" y="126770"/>
                    <a:pt x="115192" y="128588"/>
                    <a:pt x="110217" y="128588"/>
                  </a:cubicBezTo>
                  <a:cubicBezTo>
                    <a:pt x="105242" y="128588"/>
                    <a:pt x="100937" y="126770"/>
                    <a:pt x="97301" y="123134"/>
                  </a:cubicBezTo>
                  <a:cubicBezTo>
                    <a:pt x="93666" y="119499"/>
                    <a:pt x="91848" y="115193"/>
                    <a:pt x="91848" y="110218"/>
                  </a:cubicBezTo>
                  <a:lnTo>
                    <a:pt x="91848" y="18370"/>
                  </a:lnTo>
                  <a:cubicBezTo>
                    <a:pt x="91848" y="13395"/>
                    <a:pt x="93666" y="9090"/>
                    <a:pt x="97301" y="5454"/>
                  </a:cubicBezTo>
                  <a:cubicBezTo>
                    <a:pt x="100937" y="1818"/>
                    <a:pt x="105242" y="0"/>
                    <a:pt x="11021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sz="1500" dirty="0">
                <a:solidFill>
                  <a:srgbClr val="000000"/>
                </a:solidFill>
                <a:latin typeface="FontAwesome" pitchFamily="2" charset="0"/>
              </a:endParaRPr>
            </a:p>
          </p:txBody>
        </p:sp>
      </p:grpSp>
      <p:sp>
        <p:nvSpPr>
          <p:cNvPr id="21" name="矩形 20"/>
          <p:cNvSpPr/>
          <p:nvPr/>
        </p:nvSpPr>
        <p:spPr>
          <a:xfrm>
            <a:off x="6387496" y="5635928"/>
            <a:ext cx="2856230" cy="39878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培训时间：</a:t>
            </a:r>
            <a:r>
              <a:rPr lang="en-US" altLang="zh-CN" sz="2000" dirty="0">
                <a:latin typeface="微软雅黑" panose="020B0503020204020204" pitchFamily="34" charset="-122"/>
                <a:ea typeface="微软雅黑" panose="020B0503020204020204" pitchFamily="34" charset="-122"/>
              </a:rPr>
              <a:t>2021</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11</a:t>
            </a:r>
            <a:r>
              <a:rPr lang="zh-CN" altLang="en-US" sz="2000" dirty="0" smtClean="0">
                <a:latin typeface="微软雅黑" panose="020B0503020204020204" pitchFamily="34" charset="-122"/>
                <a:ea typeface="微软雅黑" panose="020B0503020204020204" pitchFamily="34" charset="-122"/>
              </a:rPr>
              <a:t>月</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anim calcmode="lin" valueType="num">
                                      <p:cBhvr>
                                        <p:cTn id="14" dur="750" fill="hold"/>
                                        <p:tgtEl>
                                          <p:spTgt spid="10"/>
                                        </p:tgtEl>
                                        <p:attrNameLst>
                                          <p:attrName>ppt_x</p:attrName>
                                        </p:attrNameLst>
                                      </p:cBhvr>
                                      <p:tavLst>
                                        <p:tav tm="0">
                                          <p:val>
                                            <p:strVal val="#ppt_x"/>
                                          </p:val>
                                        </p:tav>
                                        <p:tav tm="100000">
                                          <p:val>
                                            <p:strVal val="#ppt_x"/>
                                          </p:val>
                                        </p:tav>
                                      </p:tavLst>
                                    </p:anim>
                                    <p:anim calcmode="lin" valueType="num">
                                      <p:cBhvr>
                                        <p:cTn id="15" dur="7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9394190" y="918210"/>
            <a:ext cx="2545715" cy="5487670"/>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计算机辅助制图文件名称中表示该图纸分类为何种审查类型的图纸。</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RF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表示人防审查类别的图纸，</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FL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表示特殊防雷审查类别的图纸，</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ZP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表示总平面图纸，</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PM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表示平面图，</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TY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表示通用图，</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ML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表示目录，其他审查类别的图纸该指标缺省。</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nvSpPr>
        <p:spPr>
          <a:xfrm>
            <a:off x="1667600" y="1564359"/>
            <a:ext cx="7632927" cy="4194610"/>
          </a:xfrm>
          <a:prstGeom prst="rect">
            <a:avLst/>
          </a:prstGeom>
        </p:spPr>
        <p:txBody>
          <a:bodyPr wrap="square">
            <a:spAutoFit/>
          </a:bodyPr>
          <a:lstStyle/>
          <a:p>
            <a:pPr lvl="0" algn="just">
              <a:lnSpc>
                <a:spcPct val="150000"/>
              </a:lnSpc>
              <a:spcAft>
                <a:spcPts val="0"/>
              </a:spcAft>
              <a:buSzPts val="1050"/>
            </a:pPr>
            <a:r>
              <a:rPr lang="en-US" altLang="zh-CN" sz="2000" kern="100" dirty="0">
                <a:latin typeface="Calibri" panose="020F0502020204030204" pitchFamily="34" charset="0"/>
                <a:cs typeface="Times New Roman" panose="02020603050405020304" pitchFamily="18" charset="0"/>
              </a:rPr>
              <a:t> </a:t>
            </a:r>
            <a:r>
              <a:rPr lang="en-US" altLang="zh-CN" sz="2000" kern="100" dirty="0" smtClean="0">
                <a:latin typeface="Calibri" panose="020F0502020204030204" pitchFamily="34" charset="0"/>
                <a:cs typeface="Times New Roman" panose="02020603050405020304" pitchFamily="18" charset="0"/>
              </a:rPr>
              <a:t>     </a:t>
            </a:r>
            <a:r>
              <a:rPr lang="zh-CN" altLang="zh-CN" sz="2000" kern="100" dirty="0" smtClean="0">
                <a:latin typeface="Calibri" panose="020F0502020204030204" pitchFamily="34" charset="0"/>
                <a:cs typeface="Times New Roman" panose="02020603050405020304" pitchFamily="18" charset="0"/>
              </a:rPr>
              <a:t>计算机辅助制图</a:t>
            </a:r>
            <a:r>
              <a:rPr lang="zh-CN" altLang="zh-CN" sz="2000" kern="100" dirty="0">
                <a:latin typeface="Calibri" panose="020F0502020204030204" pitchFamily="34" charset="0"/>
                <a:cs typeface="Times New Roman" panose="02020603050405020304" pitchFamily="18" charset="0"/>
              </a:rPr>
              <a:t>文件名称中分类信息应表示该图纸的审查分类类型，并应按下列代码规则表达：</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RF</a:t>
            </a:r>
            <a:r>
              <a:rPr lang="zh-CN" altLang="zh-CN" sz="2000" kern="100" dirty="0">
                <a:latin typeface="Calibri" panose="020F0502020204030204" pitchFamily="34" charset="0"/>
                <a:cs typeface="Times New Roman" panose="02020603050405020304" pitchFamily="18" charset="0"/>
              </a:rPr>
              <a:t>表示人防审查类别的图纸；</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FL</a:t>
            </a:r>
            <a:r>
              <a:rPr lang="zh-CN" altLang="zh-CN" sz="2000" kern="100" dirty="0">
                <a:latin typeface="Calibri" panose="020F0502020204030204" pitchFamily="34" charset="0"/>
                <a:cs typeface="Times New Roman" panose="02020603050405020304" pitchFamily="18" charset="0"/>
              </a:rPr>
              <a:t>表示特殊防雷审查类别的图纸；</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ZP</a:t>
            </a:r>
            <a:r>
              <a:rPr lang="zh-CN" altLang="zh-CN" sz="2000" kern="100" dirty="0">
                <a:latin typeface="Calibri" panose="020F0502020204030204" pitchFamily="34" charset="0"/>
                <a:cs typeface="Times New Roman" panose="02020603050405020304" pitchFamily="18" charset="0"/>
              </a:rPr>
              <a:t>表示总平面图纸；</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PM</a:t>
            </a:r>
            <a:r>
              <a:rPr lang="zh-CN" altLang="zh-CN" sz="2000" kern="100" dirty="0">
                <a:latin typeface="Calibri" panose="020F0502020204030204" pitchFamily="34" charset="0"/>
                <a:cs typeface="Times New Roman" panose="02020603050405020304" pitchFamily="18" charset="0"/>
              </a:rPr>
              <a:t>表示平面图</a:t>
            </a:r>
            <a:r>
              <a:rPr lang="zh-CN" altLang="en-US" sz="2000" kern="100" dirty="0">
                <a:latin typeface="Calibri" panose="020F0502020204030204" pitchFamily="34" charset="0"/>
                <a:cs typeface="Times New Roman" panose="02020603050405020304" pitchFamily="18" charset="0"/>
              </a:rPr>
              <a:t>，也有可有</a:t>
            </a:r>
            <a:r>
              <a:rPr lang="en-US" altLang="zh-CN" sz="2000" kern="100" dirty="0">
                <a:latin typeface="Calibri" panose="020F0502020204030204" pitchFamily="34" charset="0"/>
                <a:cs typeface="Times New Roman" panose="02020603050405020304" pitchFamily="18" charset="0"/>
              </a:rPr>
              <a:t>PM(RF)</a:t>
            </a:r>
            <a:r>
              <a:rPr lang="zh-CN" altLang="en-US" sz="2000" kern="100" dirty="0">
                <a:latin typeface="Calibri" panose="020F0502020204030204" pitchFamily="34" charset="0"/>
                <a:cs typeface="Times New Roman" panose="02020603050405020304" pitchFamily="18" charset="0"/>
              </a:rPr>
              <a:t>的分类。</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TY</a:t>
            </a:r>
            <a:r>
              <a:rPr lang="zh-CN" altLang="zh-CN" sz="2000" kern="100" dirty="0">
                <a:latin typeface="Calibri" panose="020F0502020204030204" pitchFamily="34" charset="0"/>
                <a:cs typeface="Times New Roman" panose="02020603050405020304" pitchFamily="18" charset="0"/>
              </a:rPr>
              <a:t>表示通用图；</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en-US" altLang="zh-CN" sz="2000" kern="100" dirty="0">
                <a:latin typeface="Calibri" panose="020F0502020204030204" pitchFamily="34" charset="0"/>
                <a:cs typeface="Times New Roman" panose="02020603050405020304" pitchFamily="18" charset="0"/>
              </a:rPr>
              <a:t>ML</a:t>
            </a:r>
            <a:r>
              <a:rPr lang="zh-CN" altLang="zh-CN" sz="2000" kern="100" dirty="0">
                <a:latin typeface="Calibri" panose="020F0502020204030204" pitchFamily="34" charset="0"/>
                <a:cs typeface="Times New Roman" panose="02020603050405020304" pitchFamily="18" charset="0"/>
              </a:rPr>
              <a:t>表示目录；</a:t>
            </a:r>
            <a:endParaRPr lang="zh-CN" altLang="zh-CN" sz="2000" kern="100" dirty="0">
              <a:latin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arenR"/>
            </a:pPr>
            <a:r>
              <a:rPr lang="zh-CN" altLang="zh-CN" sz="2000" kern="100" dirty="0">
                <a:latin typeface="Calibri" panose="020F0502020204030204" pitchFamily="34" charset="0"/>
                <a:cs typeface="Times New Roman" panose="02020603050405020304" pitchFamily="18" charset="0"/>
              </a:rPr>
              <a:t>其他审查类别的图纸该指标缺省。</a:t>
            </a:r>
            <a:endParaRPr lang="zh-CN" altLang="zh-CN" sz="2000" kern="100" dirty="0">
              <a:latin typeface="Calibri" panose="020F0502020204030204" pitchFamily="34" charset="0"/>
              <a:cs typeface="Times New Roman" panose="02020603050405020304" pitchFamily="18" charset="0"/>
            </a:endParaRPr>
          </a:p>
        </p:txBody>
      </p:sp>
      <p:sp>
        <p:nvSpPr>
          <p:cNvPr id="16" name="文本框 15"/>
          <p:cNvSpPr txBox="1"/>
          <p:nvPr/>
        </p:nvSpPr>
        <p:spPr>
          <a:xfrm>
            <a:off x="1778695" y="1038722"/>
            <a:ext cx="5544616" cy="41549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dirty="0" smtClean="0">
                <a:ln w="0"/>
                <a:solidFill>
                  <a:schemeClr val="accent1"/>
                </a:solidFill>
                <a:effectLst>
                  <a:outerShdw blurRad="38100" dist="25400" dir="5400000" algn="ctr" rotWithShape="0">
                    <a:srgbClr val="6E747A">
                      <a:alpha val="43000"/>
                    </a:srgbClr>
                  </a:outerShdw>
                </a:effectLst>
              </a:rPr>
              <a:t>文件名格式：图号</a:t>
            </a:r>
            <a:r>
              <a:rPr lang="en-US" altLang="zh-CN" dirty="0" smtClean="0">
                <a:ln w="0"/>
                <a:solidFill>
                  <a:schemeClr val="accent1"/>
                </a:solidFill>
                <a:effectLst>
                  <a:outerShdw blurRad="38100" dist="25400" dir="5400000" algn="ctr" rotWithShape="0">
                    <a:srgbClr val="6E747A">
                      <a:alpha val="43000"/>
                    </a:srgbClr>
                  </a:outerShdw>
                </a:effectLst>
              </a:rPr>
              <a:t>_</a:t>
            </a:r>
            <a:r>
              <a:rPr lang="zh-CN" altLang="en-US" dirty="0" smtClean="0">
                <a:ln w="0"/>
                <a:solidFill>
                  <a:schemeClr val="accent1"/>
                </a:solidFill>
                <a:effectLst>
                  <a:outerShdw blurRad="38100" dist="25400" dir="5400000" algn="ctr" rotWithShape="0">
                    <a:srgbClr val="6E747A">
                      <a:alpha val="43000"/>
                    </a:srgbClr>
                  </a:outerShdw>
                </a:effectLst>
              </a:rPr>
              <a:t>图纸名称</a:t>
            </a:r>
            <a:r>
              <a:rPr lang="en-US" altLang="zh-CN" dirty="0" smtClean="0">
                <a:ln w="0"/>
                <a:solidFill>
                  <a:schemeClr val="accent1"/>
                </a:solidFill>
                <a:effectLst>
                  <a:outerShdw blurRad="38100" dist="25400" dir="5400000" algn="ctr" rotWithShape="0">
                    <a:srgbClr val="6E747A">
                      <a:alpha val="43000"/>
                    </a:srgbClr>
                  </a:outerShdw>
                </a:effectLst>
              </a:rPr>
              <a:t>[</a:t>
            </a:r>
            <a:r>
              <a:rPr lang="zh-CN" altLang="en-US" dirty="0" smtClean="0">
                <a:ln w="0"/>
                <a:solidFill>
                  <a:schemeClr val="accent1"/>
                </a:solidFill>
                <a:effectLst>
                  <a:outerShdw blurRad="38100" dist="25400" dir="5400000" algn="ctr" rotWithShape="0">
                    <a:srgbClr val="6E747A">
                      <a:alpha val="43000"/>
                    </a:srgbClr>
                  </a:outerShdw>
                </a:effectLst>
              </a:rPr>
              <a:t>图幅</a:t>
            </a:r>
            <a:r>
              <a:rPr lang="en-US" altLang="zh-CN" dirty="0" smtClean="0">
                <a:ln w="0"/>
                <a:solidFill>
                  <a:schemeClr val="accent1"/>
                </a:solidFill>
                <a:effectLst>
                  <a:outerShdw blurRad="38100" dist="25400" dir="5400000" algn="ctr" rotWithShape="0">
                    <a:srgbClr val="6E747A">
                      <a:alpha val="43000"/>
                    </a:srgbClr>
                  </a:outerShdw>
                </a:effectLst>
              </a:rPr>
              <a:t>]</a:t>
            </a:r>
            <a:r>
              <a:rPr lang="zh-CN" altLang="en-US" dirty="0" smtClean="0">
                <a:ln w="0"/>
                <a:solidFill>
                  <a:srgbClr val="FF0000"/>
                </a:solidFill>
                <a:effectLst>
                  <a:outerShdw blurRad="38100" dist="25400" dir="5400000" algn="ctr" rotWithShape="0">
                    <a:srgbClr val="6E747A">
                      <a:alpha val="43000"/>
                    </a:srgbClr>
                  </a:outerShdw>
                </a:effectLst>
              </a:rPr>
              <a:t>分类</a:t>
            </a:r>
            <a:r>
              <a:rPr lang="en-US" altLang="zh-CN" dirty="0" smtClean="0">
                <a:ln w="0"/>
                <a:solidFill>
                  <a:schemeClr val="accent1"/>
                </a:solidFill>
                <a:effectLst>
                  <a:outerShdw blurRad="38100" dist="25400" dir="5400000" algn="ctr" rotWithShape="0">
                    <a:srgbClr val="6E747A">
                      <a:alpha val="43000"/>
                    </a:srgbClr>
                  </a:outerShdw>
                </a:effectLst>
              </a:rPr>
              <a:t>.</a:t>
            </a:r>
            <a:r>
              <a:rPr lang="en-US" altLang="zh-CN" dirty="0" err="1" smtClean="0">
                <a:ln w="0"/>
                <a:solidFill>
                  <a:schemeClr val="accent1"/>
                </a:solidFill>
                <a:effectLst>
                  <a:outerShdw blurRad="38100" dist="25400" dir="5400000" algn="ctr" rotWithShape="0">
                    <a:srgbClr val="6E747A">
                      <a:alpha val="43000"/>
                    </a:srgbClr>
                  </a:outerShdw>
                </a:effectLst>
              </a:rPr>
              <a:t>dwf</a:t>
            </a:r>
            <a:endParaRPr lang="zh-CN" altLang="en-US"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文件夹分类</a:t>
            </a:r>
            <a:endParaRPr kumimoji="0" 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4" name="图片 4"/>
          <p:cNvPicPr>
            <a:picLocks noChangeAspect="1"/>
          </p:cNvPicPr>
          <p:nvPr/>
        </p:nvPicPr>
        <p:blipFill>
          <a:blip r:embed="rId2"/>
          <a:stretch>
            <a:fillRect/>
          </a:stretch>
        </p:blipFill>
        <p:spPr>
          <a:xfrm>
            <a:off x="1562735" y="909320"/>
            <a:ext cx="8095615" cy="5684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99"/>
              </a:solidFill>
            </a:endParaRPr>
          </a:p>
        </p:txBody>
      </p:sp>
      <p:sp>
        <p:nvSpPr>
          <p:cNvPr id="3075" name="文本框 1"/>
          <p:cNvSpPr txBox="1">
            <a:spLocks noChangeArrowheads="1"/>
          </p:cNvSpPr>
          <p:nvPr/>
        </p:nvSpPr>
        <p:spPr bwMode="auto">
          <a:xfrm>
            <a:off x="3146847" y="2299132"/>
            <a:ext cx="6048672"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二、系统业务流程介绍</a:t>
            </a:r>
            <a:endParaRPr lang="zh-CN" altLang="en-US"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23956"/>
            <a:ext cx="72004" cy="53987"/>
          </a:xfrm>
          <a:prstGeom prst="ellipse">
            <a:avLst/>
          </a:prstGeom>
          <a:solidFill>
            <a:srgbClr val="009999"/>
          </a:solidFill>
          <a:ln w="9525">
            <a:solidFill>
              <a:srgbClr val="009999"/>
            </a:solidFill>
            <a:round/>
          </a:ln>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009999"/>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ln>
            <a:solidFill>
              <a:srgbClr val="009999"/>
            </a:solidFill>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cxnSp>
      <p:cxnSp>
        <p:nvCxnSpPr>
          <p:cNvPr id="3078" name="直接连接符 7"/>
          <p:cNvCxnSpPr>
            <a:cxnSpLocks noChangeShapeType="1"/>
          </p:cNvCxnSpPr>
          <p:nvPr/>
        </p:nvCxnSpPr>
        <p:spPr bwMode="auto">
          <a:xfrm>
            <a:off x="6351190" y="3223961"/>
            <a:ext cx="2304133" cy="0"/>
          </a:xfrm>
          <a:prstGeom prst="line">
            <a:avLst/>
          </a:prstGeom>
          <a:ln>
            <a:solidFill>
              <a:srgbClr val="009999"/>
            </a:solidFill>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266700" y="1269365"/>
            <a:ext cx="9991090" cy="4975225"/>
          </a:xfrm>
          <a:prstGeom prst="rect">
            <a:avLst/>
          </a:prstGeom>
        </p:spPr>
      </p:pic>
      <p:sp>
        <p:nvSpPr>
          <p:cNvPr id="2" name="TextBox 1"/>
          <p:cNvSpPr txBox="1"/>
          <p:nvPr/>
        </p:nvSpPr>
        <p:spPr>
          <a:xfrm>
            <a:off x="1468590" y="333450"/>
            <a:ext cx="1402080" cy="46037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系统框架</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5320665" y="333375"/>
            <a:ext cx="2863850" cy="433070"/>
          </a:xfrm>
          <a:prstGeom prst="rect">
            <a:avLst/>
          </a:prstGeom>
        </p:spPr>
      </p:pic>
      <p:pic>
        <p:nvPicPr>
          <p:cNvPr id="9" name="图片 8" descr="框架"/>
          <p:cNvPicPr>
            <a:picLocks noChangeAspect="1"/>
          </p:cNvPicPr>
          <p:nvPr/>
        </p:nvPicPr>
        <p:blipFill>
          <a:blip r:embed="rId3"/>
          <a:stretch>
            <a:fillRect/>
          </a:stretch>
        </p:blipFill>
        <p:spPr>
          <a:xfrm>
            <a:off x="362585" y="231140"/>
            <a:ext cx="694055" cy="694055"/>
          </a:xfrm>
          <a:prstGeom prst="rect">
            <a:avLst/>
          </a:prstGeom>
        </p:spPr>
      </p:pic>
      <p:sp>
        <p:nvSpPr>
          <p:cNvPr id="3" name="矩形 2"/>
          <p:cNvSpPr/>
          <p:nvPr/>
        </p:nvSpPr>
        <p:spPr>
          <a:xfrm>
            <a:off x="10246003" y="1413570"/>
            <a:ext cx="1920525" cy="2553335"/>
          </a:xfrm>
          <a:prstGeom prst="rect">
            <a:avLst/>
          </a:prstGeom>
        </p:spPr>
        <p:txBody>
          <a:bodyPr wrap="square">
            <a:spAutoFit/>
          </a:bodyPr>
          <a:lstStyle/>
          <a:p>
            <a:r>
              <a:rPr lang="zh-CN" altLang="en-US" sz="1600" dirty="0">
                <a:solidFill>
                  <a:srgbClr val="009999"/>
                </a:solidFill>
                <a:latin typeface="微软雅黑" panose="020B0503020204020204" pitchFamily="34" charset="-122"/>
                <a:ea typeface="微软雅黑" panose="020B0503020204020204" pitchFamily="34" charset="-122"/>
              </a:rPr>
              <a:t>建设工程建设全过程图纸数字化管理平台，实现企业和政府对工程设计、变更、使用、监管全过程的数字化管理。系统主要包括施工图管理、设计变更管理、竣工图管理、等模块。</a:t>
            </a:r>
            <a:endParaRPr lang="zh-CN" altLang="en-US" sz="1600" dirty="0">
              <a:solidFill>
                <a:srgbClr val="009999"/>
              </a:solidFill>
            </a:endParaRPr>
          </a:p>
        </p:txBody>
      </p:sp>
      <p:pic>
        <p:nvPicPr>
          <p:cNvPr id="8" name="图片 7" descr="图片1副本"/>
          <p:cNvPicPr>
            <a:picLocks noChangeAspect="1"/>
          </p:cNvPicPr>
          <p:nvPr/>
        </p:nvPicPr>
        <p:blipFill>
          <a:blip r:embed="rId4"/>
          <a:stretch>
            <a:fillRect/>
          </a:stretch>
        </p:blipFill>
        <p:spPr>
          <a:xfrm>
            <a:off x="2076450" y="886460"/>
            <a:ext cx="6855460" cy="5020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施工图管理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4" name="图片 3" descr="图片2副本"/>
          <p:cNvPicPr>
            <a:picLocks noChangeAspect="1"/>
          </p:cNvPicPr>
          <p:nvPr/>
        </p:nvPicPr>
        <p:blipFill>
          <a:blip r:embed="rId2"/>
          <a:stretch>
            <a:fillRect/>
          </a:stretch>
        </p:blipFill>
        <p:spPr>
          <a:xfrm>
            <a:off x="-20955" y="1053465"/>
            <a:ext cx="12198350" cy="5547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lvl="0">
              <a:defRPr/>
            </a:pPr>
            <a:r>
              <a:rPr lang="zh-CN" altLang="en-US" sz="2400" dirty="0">
                <a:solidFill>
                  <a:prstClr val="white"/>
                </a:solidFill>
                <a:latin typeface="方正兰亭粗黑简体" panose="02000000000000000000" pitchFamily="2" charset="-122"/>
                <a:ea typeface="方正兰亭粗黑简体" panose="02000000000000000000" pitchFamily="2" charset="-122"/>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施工图管理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4" name="图片 3" descr="图片3副本"/>
          <p:cNvPicPr>
            <a:picLocks noChangeAspect="1"/>
          </p:cNvPicPr>
          <p:nvPr/>
        </p:nvPicPr>
        <p:blipFill>
          <a:blip r:embed="rId2"/>
          <a:stretch>
            <a:fillRect/>
          </a:stretch>
        </p:blipFill>
        <p:spPr>
          <a:xfrm>
            <a:off x="0" y="1056005"/>
            <a:ext cx="12198350" cy="5567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lvl="0">
              <a:defRPr/>
            </a:pPr>
            <a:r>
              <a:rPr lang="zh-CN" altLang="en-US" sz="2400" dirty="0">
                <a:solidFill>
                  <a:prstClr val="white"/>
                </a:solidFill>
                <a:latin typeface="方正兰亭粗黑简体" panose="02000000000000000000" pitchFamily="2" charset="-122"/>
                <a:ea typeface="方正兰亭粗黑简体" panose="02000000000000000000" pitchFamily="2" charset="-122"/>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施工图管理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4" name="图片 3" descr="图片4副本"/>
          <p:cNvPicPr>
            <a:picLocks noChangeAspect="1"/>
          </p:cNvPicPr>
          <p:nvPr/>
        </p:nvPicPr>
        <p:blipFill>
          <a:blip r:embed="rId2"/>
          <a:stretch>
            <a:fillRect/>
          </a:stretch>
        </p:blipFill>
        <p:spPr>
          <a:xfrm>
            <a:off x="0" y="954405"/>
            <a:ext cx="12198350" cy="5581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lvl="0">
              <a:defRPr/>
            </a:pPr>
            <a:r>
              <a:rPr lang="zh-CN" altLang="en-US" sz="2400" dirty="0">
                <a:solidFill>
                  <a:prstClr val="white"/>
                </a:solidFill>
                <a:latin typeface="方正兰亭粗黑简体" panose="02000000000000000000" pitchFamily="2" charset="-122"/>
                <a:ea typeface="方正兰亭粗黑简体" panose="02000000000000000000" pitchFamily="2" charset="-122"/>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设计变更管理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8" name="图片 7" descr="未标题-1"/>
          <p:cNvPicPr>
            <a:picLocks noChangeAspect="1"/>
          </p:cNvPicPr>
          <p:nvPr/>
        </p:nvPicPr>
        <p:blipFill>
          <a:blip r:embed="rId2"/>
          <a:stretch>
            <a:fillRect/>
          </a:stretch>
        </p:blipFill>
        <p:spPr>
          <a:xfrm>
            <a:off x="0" y="1038860"/>
            <a:ext cx="12198350" cy="5471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lvl="0">
              <a:defRPr/>
            </a:pPr>
            <a:r>
              <a:rPr lang="zh-CN" altLang="en-US" sz="2400" dirty="0">
                <a:solidFill>
                  <a:prstClr val="white"/>
                </a:solidFill>
                <a:latin typeface="方正兰亭粗黑简体" panose="02000000000000000000" pitchFamily="2" charset="-122"/>
                <a:ea typeface="方正兰亭粗黑简体" panose="02000000000000000000" pitchFamily="2" charset="-122"/>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竣工图管理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2" name="图片 11"/>
          <p:cNvPicPr>
            <a:picLocks noChangeAspect="1"/>
          </p:cNvPicPr>
          <p:nvPr/>
        </p:nvPicPr>
        <p:blipFill>
          <a:blip r:embed="rId2"/>
          <a:stretch>
            <a:fillRect/>
          </a:stretch>
        </p:blipFill>
        <p:spPr>
          <a:xfrm>
            <a:off x="71476" y="1089485"/>
            <a:ext cx="12100560" cy="5125965"/>
          </a:xfrm>
          <a:prstGeom prst="rect">
            <a:avLst/>
          </a:prstGeom>
          <a:solidFill>
            <a:schemeClr val="accent1">
              <a:lumMod val="40000"/>
              <a:lumOff val="60000"/>
            </a:schemeClr>
          </a:solid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45" y="118061"/>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5"/>
          <p:cNvPicPr>
            <a:picLocks noChangeAspect="1"/>
          </p:cNvPicPr>
          <p:nvPr/>
        </p:nvPicPr>
        <p:blipFill>
          <a:blip r:embed="rId1"/>
          <a:stretch>
            <a:fillRect/>
          </a:stretch>
        </p:blipFill>
        <p:spPr>
          <a:xfrm>
            <a:off x="0" y="904240"/>
            <a:ext cx="10130155" cy="4896485"/>
          </a:xfrm>
          <a:prstGeom prst="rect">
            <a:avLst/>
          </a:prstGeom>
        </p:spPr>
      </p:pic>
      <p:pic>
        <p:nvPicPr>
          <p:cNvPr id="12" name="图片 11" descr="图片14"/>
          <p:cNvPicPr>
            <a:picLocks noChangeAspect="1"/>
          </p:cNvPicPr>
          <p:nvPr/>
        </p:nvPicPr>
        <p:blipFill>
          <a:blip r:embed="rId2"/>
          <a:stretch>
            <a:fillRect/>
          </a:stretch>
        </p:blipFill>
        <p:spPr>
          <a:xfrm>
            <a:off x="4445" y="896620"/>
            <a:ext cx="10140315" cy="4797425"/>
          </a:xfrm>
          <a:prstGeom prst="rect">
            <a:avLst/>
          </a:prstGeom>
        </p:spPr>
      </p:pic>
      <p:pic>
        <p:nvPicPr>
          <p:cNvPr id="3" name="图片 2"/>
          <p:cNvPicPr>
            <a:picLocks noChangeAspect="1"/>
          </p:cNvPicPr>
          <p:nvPr/>
        </p:nvPicPr>
        <p:blipFill>
          <a:blip r:embed="rId3"/>
          <a:stretch>
            <a:fillRect/>
          </a:stretch>
        </p:blipFill>
        <p:spPr>
          <a:xfrm>
            <a:off x="8032115" y="346075"/>
            <a:ext cx="2536825" cy="428625"/>
          </a:xfrm>
          <a:prstGeom prst="rect">
            <a:avLst/>
          </a:prstGeom>
        </p:spPr>
      </p:pic>
      <p:pic>
        <p:nvPicPr>
          <p:cNvPr id="19" name="图片 18"/>
          <p:cNvPicPr>
            <a:picLocks noChangeAspect="1"/>
          </p:cNvPicPr>
          <p:nvPr/>
        </p:nvPicPr>
        <p:blipFill>
          <a:blip r:embed="rId3"/>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系统业务功能</a:t>
            </a:r>
            <a:r>
              <a:rPr lang="en-US" altLang="zh-CN" sz="2400" dirty="0">
                <a:solidFill>
                  <a:schemeClr val="bg1"/>
                </a:solidFill>
                <a:latin typeface="方正兰亭粗黑简体" panose="02000000000000000000" pitchFamily="2" charset="-122"/>
                <a:ea typeface="方正兰亭粗黑简体" panose="02000000000000000000" pitchFamily="2" charset="-122"/>
              </a:rPr>
              <a:t>-</a:t>
            </a:r>
            <a:r>
              <a:rPr lang="zh-CN" altLang="en-US" sz="2400" dirty="0">
                <a:solidFill>
                  <a:schemeClr val="bg1"/>
                </a:solidFill>
                <a:latin typeface="方正兰亭粗黑简体" panose="02000000000000000000" pitchFamily="2" charset="-122"/>
                <a:ea typeface="方正兰亭粗黑简体" panose="02000000000000000000" pitchFamily="2" charset="-122"/>
              </a:rPr>
              <a:t>施工图管理</a:t>
            </a:r>
            <a:endParaRPr sz="2400" dirty="0">
              <a:solidFill>
                <a:schemeClr val="bg1"/>
              </a:solidFill>
              <a:latin typeface="方正兰亭粗黑简体" panose="02000000000000000000" pitchFamily="2" charset="-122"/>
              <a:ea typeface="方正兰亭粗黑简体" panose="02000000000000000000" pitchFamily="2" charset="-122"/>
            </a:endParaRPr>
          </a:p>
        </p:txBody>
      </p:sp>
      <p:pic>
        <p:nvPicPr>
          <p:cNvPr id="6" name="图片 5"/>
          <p:cNvPicPr>
            <a:picLocks noChangeAspect="1"/>
          </p:cNvPicPr>
          <p:nvPr/>
        </p:nvPicPr>
        <p:blipFill>
          <a:blip r:embed="rId3"/>
          <a:stretch>
            <a:fillRect/>
          </a:stretch>
        </p:blipFill>
        <p:spPr>
          <a:xfrm>
            <a:off x="5522595" y="348615"/>
            <a:ext cx="2863850" cy="440055"/>
          </a:xfrm>
          <a:prstGeom prst="rect">
            <a:avLst/>
          </a:prstGeom>
        </p:spPr>
      </p:pic>
      <p:pic>
        <p:nvPicPr>
          <p:cNvPr id="7" name="图片 6"/>
          <p:cNvPicPr>
            <a:picLocks noChangeAspect="1"/>
          </p:cNvPicPr>
          <p:nvPr/>
        </p:nvPicPr>
        <p:blipFill>
          <a:blip r:embed="rId3"/>
          <a:stretch>
            <a:fillRect/>
          </a:stretch>
        </p:blipFill>
        <p:spPr>
          <a:xfrm>
            <a:off x="9589770" y="365125"/>
            <a:ext cx="1263650" cy="329565"/>
          </a:xfrm>
          <a:prstGeom prst="rect">
            <a:avLst/>
          </a:prstGeom>
        </p:spPr>
      </p:pic>
      <p:pic>
        <p:nvPicPr>
          <p:cNvPr id="34" name="图片 33"/>
          <p:cNvPicPr>
            <a:picLocks noChangeAspect="1"/>
          </p:cNvPicPr>
          <p:nvPr/>
        </p:nvPicPr>
        <p:blipFill>
          <a:blip r:embed="rId3"/>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282940" y="361315"/>
            <a:ext cx="1263650" cy="398780"/>
          </a:xfrm>
          <a:prstGeom prst="rect">
            <a:avLst/>
          </a:prstGeom>
          <a:noFill/>
        </p:spPr>
        <p:txBody>
          <a:bodyPr wrap="square" rtlCol="0">
            <a:spAutoFit/>
          </a:bodyPr>
          <a:lstStyle/>
          <a:p>
            <a:r>
              <a:rPr lang="zh-CN" altLang="en-US" sz="2000" b="1">
                <a:solidFill>
                  <a:srgbClr val="009999"/>
                </a:solidFill>
                <a:latin typeface="微软雅黑" panose="020B0503020204020204" pitchFamily="34" charset="-122"/>
                <a:ea typeface="微软雅黑" panose="020B0503020204020204" pitchFamily="34" charset="-122"/>
              </a:rPr>
              <a:t>设计思路</a:t>
            </a:r>
            <a:endParaRPr lang="zh-CN" altLang="en-US" sz="2000" b="1">
              <a:solidFill>
                <a:srgbClr val="009999"/>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stretch>
            <a:fillRect/>
          </a:stretch>
        </p:blipFill>
        <p:spPr>
          <a:xfrm>
            <a:off x="9716770" y="492125"/>
            <a:ext cx="1206500" cy="202565"/>
          </a:xfrm>
          <a:prstGeom prst="rect">
            <a:avLst/>
          </a:prstGeom>
        </p:spPr>
      </p:pic>
      <p:sp>
        <p:nvSpPr>
          <p:cNvPr id="13" name="Rounded Rectangle 2"/>
          <p:cNvSpPr/>
          <p:nvPr/>
        </p:nvSpPr>
        <p:spPr>
          <a:xfrm>
            <a:off x="10219689" y="1701164"/>
            <a:ext cx="1978451" cy="5045953"/>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建设单位</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提交的项目</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，由勘察设计单位下的</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项目负责人账号接收</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50000"/>
              </a:lnSpc>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项目负责人填写完善项目信息，并</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提交回建设单位</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文本框 19"/>
          <p:cNvSpPr txBox="1"/>
          <p:nvPr/>
        </p:nvSpPr>
        <p:spPr>
          <a:xfrm>
            <a:off x="10275570" y="909955"/>
            <a:ext cx="1879600" cy="706755"/>
          </a:xfrm>
          <a:prstGeom prst="rect">
            <a:avLst/>
          </a:prstGeom>
          <a:noFill/>
        </p:spPr>
        <p:txBody>
          <a:bodyPr wrap="square" rtlCol="0">
            <a:spAutoFit/>
          </a:bodyPr>
          <a:lstStyle/>
          <a:p>
            <a:r>
              <a:rPr lang="zh-CN" altLang="en-US" sz="2000">
                <a:solidFill>
                  <a:srgbClr val="FF0000"/>
                </a:solidFill>
                <a:latin typeface="微软雅黑" panose="020B0503020204020204" pitchFamily="34" charset="-122"/>
                <a:ea typeface="微软雅黑" panose="020B0503020204020204" pitchFamily="34" charset="-122"/>
              </a:rPr>
              <a:t>勘察设计单位完善项目信息</a:t>
            </a:r>
            <a:endParaRPr lang="zh-CN" altLang="en-US" sz="2000">
              <a:solidFill>
                <a:srgbClr val="FF0000"/>
              </a:solidFill>
              <a:latin typeface="微软雅黑" panose="020B0503020204020204" pitchFamily="34" charset="-122"/>
              <a:ea typeface="微软雅黑" panose="020B0503020204020204" pitchFamily="34" charset="-122"/>
            </a:endParaRPr>
          </a:p>
        </p:txBody>
      </p:sp>
      <p:pic>
        <p:nvPicPr>
          <p:cNvPr id="4" name="图片 3" descr="111"/>
          <p:cNvPicPr>
            <a:picLocks noChangeAspect="1"/>
          </p:cNvPicPr>
          <p:nvPr/>
        </p:nvPicPr>
        <p:blipFill>
          <a:blip r:embed="rId4"/>
          <a:stretch>
            <a:fillRect/>
          </a:stretch>
        </p:blipFill>
        <p:spPr>
          <a:xfrm>
            <a:off x="55245" y="915035"/>
            <a:ext cx="10081895" cy="4876165"/>
          </a:xfrm>
          <a:prstGeom prst="rect">
            <a:avLst/>
          </a:prstGeom>
        </p:spPr>
      </p:pic>
      <p:pic>
        <p:nvPicPr>
          <p:cNvPr id="22" name="图片 21" descr="2222"/>
          <p:cNvPicPr>
            <a:picLocks noChangeAspect="1"/>
          </p:cNvPicPr>
          <p:nvPr/>
        </p:nvPicPr>
        <p:blipFill>
          <a:blip r:embed="rId5"/>
          <a:stretch>
            <a:fillRect/>
          </a:stretch>
        </p:blipFill>
        <p:spPr>
          <a:xfrm>
            <a:off x="12065" y="895350"/>
            <a:ext cx="10125075" cy="4903470"/>
          </a:xfrm>
          <a:prstGeom prst="rect">
            <a:avLst/>
          </a:prstGeom>
        </p:spPr>
      </p:pic>
      <p:pic>
        <p:nvPicPr>
          <p:cNvPr id="24" name="图片 23" descr="333"/>
          <p:cNvPicPr>
            <a:picLocks noChangeAspect="1"/>
          </p:cNvPicPr>
          <p:nvPr/>
        </p:nvPicPr>
        <p:blipFill>
          <a:blip r:embed="rId6"/>
          <a:stretch>
            <a:fillRect/>
          </a:stretch>
        </p:blipFill>
        <p:spPr>
          <a:xfrm>
            <a:off x="-31750" y="903605"/>
            <a:ext cx="10161905" cy="4897755"/>
          </a:xfrm>
          <a:prstGeom prst="rect">
            <a:avLst/>
          </a:prstGeom>
        </p:spPr>
      </p:pic>
      <p:pic>
        <p:nvPicPr>
          <p:cNvPr id="27" name="图片 26" descr="捕获"/>
          <p:cNvPicPr>
            <a:picLocks noChangeAspect="1"/>
          </p:cNvPicPr>
          <p:nvPr/>
        </p:nvPicPr>
        <p:blipFill>
          <a:blip r:embed="rId7"/>
          <a:stretch>
            <a:fillRect/>
          </a:stretch>
        </p:blipFill>
        <p:spPr>
          <a:xfrm>
            <a:off x="2282825" y="4328160"/>
            <a:ext cx="5324475" cy="685800"/>
          </a:xfrm>
          <a:prstGeom prst="rect">
            <a:avLst/>
          </a:prstGeom>
        </p:spPr>
      </p:pic>
      <p:pic>
        <p:nvPicPr>
          <p:cNvPr id="25" name="图片 24" descr="4444"/>
          <p:cNvPicPr>
            <a:picLocks noChangeAspect="1"/>
          </p:cNvPicPr>
          <p:nvPr/>
        </p:nvPicPr>
        <p:blipFill>
          <a:blip r:embed="rId8"/>
          <a:stretch>
            <a:fillRect/>
          </a:stretch>
        </p:blipFill>
        <p:spPr>
          <a:xfrm>
            <a:off x="50800" y="916940"/>
            <a:ext cx="10144125" cy="4884420"/>
          </a:xfrm>
          <a:prstGeom prst="rect">
            <a:avLst/>
          </a:prstGeom>
        </p:spPr>
      </p:pic>
      <p:pic>
        <p:nvPicPr>
          <p:cNvPr id="28" name="图片 27" descr="捕获2"/>
          <p:cNvPicPr>
            <a:picLocks noChangeAspect="1"/>
          </p:cNvPicPr>
          <p:nvPr/>
        </p:nvPicPr>
        <p:blipFill>
          <a:blip r:embed="rId9"/>
          <a:stretch>
            <a:fillRect/>
          </a:stretch>
        </p:blipFill>
        <p:spPr>
          <a:xfrm>
            <a:off x="2282825" y="4077970"/>
            <a:ext cx="5562600" cy="790575"/>
          </a:xfrm>
          <a:prstGeom prst="rect">
            <a:avLst/>
          </a:prstGeom>
        </p:spPr>
      </p:pic>
      <p:pic>
        <p:nvPicPr>
          <p:cNvPr id="26" name="图片 25" descr="555"/>
          <p:cNvPicPr>
            <a:picLocks noChangeAspect="1"/>
          </p:cNvPicPr>
          <p:nvPr/>
        </p:nvPicPr>
        <p:blipFill>
          <a:blip r:embed="rId10"/>
          <a:stretch>
            <a:fillRect/>
          </a:stretch>
        </p:blipFill>
        <p:spPr>
          <a:xfrm>
            <a:off x="-21590" y="916940"/>
            <a:ext cx="10208895" cy="4780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1"/>
          <p:cNvSpPr txBox="1"/>
          <p:nvPr/>
        </p:nvSpPr>
        <p:spPr>
          <a:xfrm>
            <a:off x="4819189" y="563766"/>
            <a:ext cx="1713230" cy="899160"/>
          </a:xfrm>
          <a:prstGeom prst="rect">
            <a:avLst/>
          </a:prstGeom>
          <a:noFill/>
        </p:spPr>
        <p:txBody>
          <a:bodyPr wrap="none" lIns="68580" tIns="34290" rIns="68580" bIns="34290" rtlCol="0">
            <a:spAutoFit/>
          </a:bodyPr>
          <a:lstStyle>
            <a:defPPr>
              <a:defRPr lang="zh-CN"/>
            </a:defPPr>
            <a:lvl1pPr algn="r">
              <a:defRPr sz="6600" b="1">
                <a:ln w="28575">
                  <a:gradFill flip="none" rotWithShape="1">
                    <a:gsLst>
                      <a:gs pos="0">
                        <a:schemeClr val="bg1"/>
                      </a:gs>
                      <a:gs pos="100000">
                        <a:schemeClr val="bg1">
                          <a:lumMod val="95000"/>
                        </a:schemeClr>
                      </a:gs>
                    </a:gsLst>
                    <a:lin ang="10800000" scaled="1"/>
                    <a:tileRect/>
                  </a:gradFill>
                </a:ln>
                <a:gradFill flip="none" rotWithShape="1">
                  <a:gsLst>
                    <a:gs pos="100000">
                      <a:srgbClr val="095A96"/>
                    </a:gs>
                    <a:gs pos="0">
                      <a:srgbClr val="00A2A8"/>
                    </a:gs>
                  </a:gsLst>
                  <a:lin ang="0" scaled="1"/>
                  <a:tileRect/>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algn="ctr"/>
            <a:r>
              <a:rPr lang="zh-CN" altLang="en-US" sz="5400" dirty="0">
                <a:ln w="19050">
                  <a:gradFill flip="none" rotWithShape="1">
                    <a:gsLst>
                      <a:gs pos="0">
                        <a:schemeClr val="bg1"/>
                      </a:gs>
                      <a:gs pos="100000">
                        <a:schemeClr val="bg1">
                          <a:lumMod val="95000"/>
                        </a:schemeClr>
                      </a:gs>
                    </a:gsLst>
                    <a:lin ang="10800000" scaled="1"/>
                    <a:tileRect/>
                  </a:gradFill>
                </a:ln>
                <a:solidFill>
                  <a:schemeClr val="accent5"/>
                </a:solidFill>
              </a:rPr>
              <a:t>目 录</a:t>
            </a:r>
            <a:endParaRPr lang="zh-CN" altLang="en-US" sz="5400" dirty="0">
              <a:ln w="19050">
                <a:gradFill flip="none" rotWithShape="1">
                  <a:gsLst>
                    <a:gs pos="0">
                      <a:schemeClr val="bg1"/>
                    </a:gs>
                    <a:gs pos="100000">
                      <a:schemeClr val="bg1">
                        <a:lumMod val="95000"/>
                      </a:schemeClr>
                    </a:gs>
                  </a:gsLst>
                  <a:lin ang="10800000" scaled="1"/>
                  <a:tileRect/>
                </a:gradFill>
              </a:ln>
              <a:solidFill>
                <a:schemeClr val="accent5"/>
              </a:solidFill>
            </a:endParaRPr>
          </a:p>
        </p:txBody>
      </p:sp>
      <p:sp>
        <p:nvSpPr>
          <p:cNvPr id="48" name="矩形 47"/>
          <p:cNvSpPr/>
          <p:nvPr/>
        </p:nvSpPr>
        <p:spPr>
          <a:xfrm>
            <a:off x="2416810" y="2246630"/>
            <a:ext cx="1327150" cy="1263650"/>
          </a:xfrm>
          <a:prstGeom prst="rect">
            <a:avLst/>
          </a:prstGeom>
          <a:solidFill>
            <a:srgbClr val="00A2A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矩形 55"/>
          <p:cNvSpPr/>
          <p:nvPr/>
        </p:nvSpPr>
        <p:spPr>
          <a:xfrm>
            <a:off x="1275715" y="3033395"/>
            <a:ext cx="690880" cy="6356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矩形 20"/>
          <p:cNvSpPr/>
          <p:nvPr/>
        </p:nvSpPr>
        <p:spPr>
          <a:xfrm>
            <a:off x="610235" y="4178300"/>
            <a:ext cx="2014855" cy="1478915"/>
          </a:xfrm>
          <a:prstGeom prst="rect">
            <a:avLst/>
          </a:prstGeom>
          <a:gradFill>
            <a:gsLst>
              <a:gs pos="0">
                <a:srgbClr val="095A96"/>
              </a:gs>
              <a:gs pos="100000">
                <a:srgbClr val="00A2A8"/>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pic>
        <p:nvPicPr>
          <p:cNvPr id="52" name="图片 5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203200" y="1043940"/>
            <a:ext cx="2658745" cy="1885950"/>
          </a:xfrm>
          <a:custGeom>
            <a:avLst/>
            <a:gdLst>
              <a:gd name="connsiteX0" fmla="*/ 0 w 4114800"/>
              <a:gd name="connsiteY0" fmla="*/ 0 h 2918012"/>
              <a:gd name="connsiteX1" fmla="*/ 4114800 w 4114800"/>
              <a:gd name="connsiteY1" fmla="*/ 0 h 2918012"/>
              <a:gd name="connsiteX2" fmla="*/ 4114800 w 4114800"/>
              <a:gd name="connsiteY2" fmla="*/ 2918012 h 2918012"/>
              <a:gd name="connsiteX3" fmla="*/ 0 w 4114800"/>
              <a:gd name="connsiteY3" fmla="*/ 2918012 h 2918012"/>
            </a:gdLst>
            <a:ahLst/>
            <a:cxnLst>
              <a:cxn ang="0">
                <a:pos x="connsiteX0" y="connsiteY0"/>
              </a:cxn>
              <a:cxn ang="0">
                <a:pos x="connsiteX1" y="connsiteY1"/>
              </a:cxn>
              <a:cxn ang="0">
                <a:pos x="connsiteX2" y="connsiteY2"/>
              </a:cxn>
              <a:cxn ang="0">
                <a:pos x="connsiteX3" y="connsiteY3"/>
              </a:cxn>
            </a:cxnLst>
            <a:rect l="l" t="t" r="r" b="b"/>
            <a:pathLst>
              <a:path w="4114800" h="2918012">
                <a:moveTo>
                  <a:pt x="0" y="0"/>
                </a:moveTo>
                <a:lnTo>
                  <a:pt x="4114800" y="0"/>
                </a:lnTo>
                <a:lnTo>
                  <a:pt x="4114800" y="2918012"/>
                </a:lnTo>
                <a:lnTo>
                  <a:pt x="0" y="2918012"/>
                </a:lnTo>
                <a:close/>
              </a:path>
            </a:pathLst>
          </a:custGeom>
        </p:spPr>
      </p:pic>
      <p:sp>
        <p:nvSpPr>
          <p:cNvPr id="53" name="矩形 52"/>
          <p:cNvSpPr/>
          <p:nvPr/>
        </p:nvSpPr>
        <p:spPr>
          <a:xfrm>
            <a:off x="755650" y="1662430"/>
            <a:ext cx="1913255" cy="151828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矩形 56"/>
          <p:cNvSpPr/>
          <p:nvPr/>
        </p:nvSpPr>
        <p:spPr>
          <a:xfrm>
            <a:off x="889000" y="3510280"/>
            <a:ext cx="387350" cy="436880"/>
          </a:xfrm>
          <a:prstGeom prst="rect">
            <a:avLst/>
          </a:prstGeom>
          <a:solidFill>
            <a:srgbClr val="00A2A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50" name="图片 4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275715" y="3897630"/>
            <a:ext cx="2755265" cy="1604010"/>
          </a:xfrm>
          <a:custGeom>
            <a:avLst/>
            <a:gdLst>
              <a:gd name="connsiteX0" fmla="*/ 0 w 3872351"/>
              <a:gd name="connsiteY0" fmla="*/ 0 h 1825974"/>
              <a:gd name="connsiteX1" fmla="*/ 3872351 w 3872351"/>
              <a:gd name="connsiteY1" fmla="*/ 0 h 1825974"/>
              <a:gd name="connsiteX2" fmla="*/ 3872351 w 3872351"/>
              <a:gd name="connsiteY2" fmla="*/ 1825974 h 1825974"/>
              <a:gd name="connsiteX3" fmla="*/ 0 w 3872351"/>
              <a:gd name="connsiteY3" fmla="*/ 1825974 h 1825974"/>
            </a:gdLst>
            <a:ahLst/>
            <a:cxnLst>
              <a:cxn ang="0">
                <a:pos x="connsiteX0" y="connsiteY0"/>
              </a:cxn>
              <a:cxn ang="0">
                <a:pos x="connsiteX1" y="connsiteY1"/>
              </a:cxn>
              <a:cxn ang="0">
                <a:pos x="connsiteX2" y="connsiteY2"/>
              </a:cxn>
              <a:cxn ang="0">
                <a:pos x="connsiteX3" y="connsiteY3"/>
              </a:cxn>
            </a:cxnLst>
            <a:rect l="l" t="t" r="r" b="b"/>
            <a:pathLst>
              <a:path w="3872351" h="1825974">
                <a:moveTo>
                  <a:pt x="0" y="0"/>
                </a:moveTo>
                <a:lnTo>
                  <a:pt x="3872351" y="0"/>
                </a:lnTo>
                <a:lnTo>
                  <a:pt x="3872351" y="1825974"/>
                </a:lnTo>
                <a:lnTo>
                  <a:pt x="0" y="1825974"/>
                </a:lnTo>
                <a:close/>
              </a:path>
            </a:pathLst>
          </a:custGeom>
        </p:spPr>
      </p:pic>
      <p:sp>
        <p:nvSpPr>
          <p:cNvPr id="33" name="TextBox 12"/>
          <p:cNvSpPr txBox="1"/>
          <p:nvPr/>
        </p:nvSpPr>
        <p:spPr>
          <a:xfrm>
            <a:off x="6766613" y="759130"/>
            <a:ext cx="2188210" cy="683895"/>
          </a:xfrm>
          <a:prstGeom prst="rect">
            <a:avLst/>
          </a:prstGeom>
        </p:spPr>
        <p:txBody>
          <a:bodyPr wrap="none" lIns="68580" tIns="34290" rIns="68580" bIns="34290">
            <a:spAutoFit/>
          </a:bodyPr>
          <a:lstStyle>
            <a:defPPr>
              <a:defRPr lang="zh-CN"/>
            </a:defPPr>
            <a:lvl1pPr algn="r">
              <a:defRPr sz="4000">
                <a:solidFill>
                  <a:schemeClr val="bg1">
                    <a:lumMod val="75000"/>
                  </a:schemeClr>
                </a:solidFill>
                <a:latin typeface="Impact" panose="020B0806030902050204" pitchFamily="34" charset="0"/>
                <a:ea typeface="微软雅黑" panose="020B0503020204020204" pitchFamily="34" charset="-122"/>
              </a:defRPr>
            </a:lvl1pPr>
          </a:lstStyle>
          <a:p>
            <a:r>
              <a:rPr lang="en-US" altLang="zh-CN" dirty="0">
                <a:solidFill>
                  <a:schemeClr val="accent5"/>
                </a:solidFill>
              </a:rPr>
              <a:t>CONTENTS</a:t>
            </a:r>
            <a:endParaRPr lang="en-US" altLang="zh-CN" dirty="0">
              <a:solidFill>
                <a:schemeClr val="accent5"/>
              </a:solidFill>
            </a:endParaRPr>
          </a:p>
        </p:txBody>
      </p:sp>
      <p:cxnSp>
        <p:nvCxnSpPr>
          <p:cNvPr id="59" name="直接连接符 58"/>
          <p:cNvCxnSpPr/>
          <p:nvPr/>
        </p:nvCxnSpPr>
        <p:spPr>
          <a:xfrm>
            <a:off x="5074285" y="1486535"/>
            <a:ext cx="6858000" cy="635"/>
          </a:xfrm>
          <a:prstGeom prst="line">
            <a:avLst/>
          </a:prstGeom>
          <a:ln w="38100">
            <a:solidFill>
              <a:srgbClr val="00A2A8"/>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432889" y="1547565"/>
            <a:ext cx="2139352" cy="124924"/>
          </a:xfrm>
          <a:prstGeom prst="rect">
            <a:avLst/>
          </a:prstGeom>
          <a:solidFill>
            <a:srgbClr val="095A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圆角矩形 2"/>
          <p:cNvSpPr/>
          <p:nvPr/>
        </p:nvSpPr>
        <p:spPr>
          <a:xfrm>
            <a:off x="5632924" y="2387295"/>
            <a:ext cx="613410" cy="586740"/>
          </a:xfrm>
          <a:prstGeom prst="round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53" tIns="46076" rIns="92153" bIns="46076" anchor="ctr"/>
          <a:lstStyle/>
          <a:p>
            <a:pPr algn="ctr">
              <a:defRPr/>
            </a:pPr>
            <a:r>
              <a:rPr lang="en-US" altLang="zh-CN" sz="4000" b="1" dirty="0">
                <a:latin typeface="+mj-lt"/>
                <a:ea typeface="Arial Unicode MS" panose="020B0604020202020204" charset="-122"/>
                <a:cs typeface="Arial Unicode MS" panose="020B0604020202020204" charset="-122"/>
              </a:rPr>
              <a:t>1</a:t>
            </a:r>
            <a:endParaRPr lang="zh-CN" altLang="en-US" sz="4000" b="1" dirty="0">
              <a:latin typeface="+mj-lt"/>
              <a:ea typeface="Arial Unicode MS" panose="020B0604020202020204" charset="-122"/>
              <a:cs typeface="Arial Unicode MS" panose="020B0604020202020204" charset="-122"/>
            </a:endParaRPr>
          </a:p>
        </p:txBody>
      </p:sp>
      <p:grpSp>
        <p:nvGrpSpPr>
          <p:cNvPr id="4" name="组合 3"/>
          <p:cNvGrpSpPr/>
          <p:nvPr/>
        </p:nvGrpSpPr>
        <p:grpSpPr>
          <a:xfrm>
            <a:off x="6551769" y="2387930"/>
            <a:ext cx="4232275" cy="586105"/>
            <a:chOff x="6339097" y="1573726"/>
            <a:chExt cx="3744416" cy="511504"/>
          </a:xfrm>
          <a:solidFill>
            <a:schemeClr val="accent5"/>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charset="-122"/>
                <a:cs typeface="Arial Unicode MS" panose="020B0604020202020204" charset="-122"/>
              </a:endParaRPr>
            </a:p>
          </p:txBody>
        </p:sp>
        <p:sp>
          <p:nvSpPr>
            <p:cNvPr id="5" name="矩形 4"/>
            <p:cNvSpPr/>
            <p:nvPr/>
          </p:nvSpPr>
          <p:spPr>
            <a:xfrm>
              <a:off x="6763474" y="1601711"/>
              <a:ext cx="2895660" cy="482133"/>
            </a:xfrm>
            <a:prstGeom prst="rect">
              <a:avLst/>
            </a:prstGeom>
            <a:grpFill/>
          </p:spPr>
          <p:txBody>
            <a:bodyPr wrap="square" lIns="121960" tIns="60980" rIns="121960" bIns="60980">
              <a:spAutoFit/>
            </a:bodyPr>
            <a:lstStyle/>
            <a:p>
              <a:pPr>
                <a:defRPr/>
              </a:pPr>
              <a:r>
                <a:rPr lang="en-US" altLang="zh-CN"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DWF</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图纸制作规范</a:t>
              </a:r>
              <a:endParaRPr lang="zh-CN" altLang="zh-CN"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3" name="圆角矩形 22"/>
          <p:cNvSpPr/>
          <p:nvPr/>
        </p:nvSpPr>
        <p:spPr>
          <a:xfrm>
            <a:off x="5632924" y="3084956"/>
            <a:ext cx="639445" cy="604520"/>
          </a:xfrm>
          <a:prstGeom prst="round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53" tIns="46076" rIns="92153" bIns="46076" anchor="ctr"/>
          <a:lstStyle/>
          <a:p>
            <a:pPr algn="ctr">
              <a:buClrTx/>
              <a:buSzTx/>
              <a:buFontTx/>
              <a:defRPr/>
            </a:pPr>
            <a:r>
              <a:rPr lang="en-US" altLang="zh-CN" sz="4000" b="1" dirty="0">
                <a:latin typeface="+mj-lt"/>
                <a:ea typeface="Arial Unicode MS" panose="020B0604020202020204" charset="-122"/>
                <a:cs typeface="Arial Unicode MS" panose="020B0604020202020204" charset="-122"/>
              </a:rPr>
              <a:t>2</a:t>
            </a:r>
            <a:endParaRPr lang="en-US" altLang="zh-CN" sz="4000" b="1" dirty="0">
              <a:latin typeface="+mj-lt"/>
              <a:ea typeface="Arial Unicode MS" panose="020B0604020202020204" charset="-122"/>
              <a:cs typeface="Arial Unicode MS" panose="020B0604020202020204" charset="-122"/>
            </a:endParaRPr>
          </a:p>
        </p:txBody>
      </p:sp>
      <p:grpSp>
        <p:nvGrpSpPr>
          <p:cNvPr id="24" name="组合 23"/>
          <p:cNvGrpSpPr/>
          <p:nvPr/>
        </p:nvGrpSpPr>
        <p:grpSpPr>
          <a:xfrm>
            <a:off x="6540339" y="3084960"/>
            <a:ext cx="4239895" cy="603886"/>
            <a:chOff x="6339097" y="3296031"/>
            <a:chExt cx="3744416" cy="511504"/>
          </a:xfrm>
          <a:solidFill>
            <a:schemeClr val="accent5"/>
          </a:solidFill>
        </p:grpSpPr>
        <p:sp>
          <p:nvSpPr>
            <p:cNvPr id="26" name="圆角矩形 2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charset="-122"/>
                <a:cs typeface="Arial Unicode MS" panose="020B0604020202020204" charset="-122"/>
              </a:endParaRPr>
            </a:p>
          </p:txBody>
        </p:sp>
        <p:sp>
          <p:nvSpPr>
            <p:cNvPr id="27" name="矩形 26"/>
            <p:cNvSpPr/>
            <p:nvPr/>
          </p:nvSpPr>
          <p:spPr>
            <a:xfrm>
              <a:off x="6767544" y="3339545"/>
              <a:ext cx="3182359" cy="467937"/>
            </a:xfrm>
            <a:prstGeom prst="rect">
              <a:avLst/>
            </a:prstGeom>
            <a:grpFill/>
          </p:spPr>
          <p:txBody>
            <a:bodyPr wrap="square" lIns="121960" tIns="60980" rIns="121960" bIns="60980">
              <a:spAutoFit/>
            </a:bodyPr>
            <a:lstStyle/>
            <a:p>
              <a:pPr>
                <a:defRPr/>
              </a:pP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系统业务流程介绍</a:t>
              </a:r>
              <a:endParaRPr lang="zh-CN" altLang="zh-CN"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lvl="0">
              <a:defRPr/>
            </a:pPr>
            <a:r>
              <a:rPr lang="zh-CN" altLang="en-US" sz="2400" dirty="0">
                <a:solidFill>
                  <a:prstClr val="white"/>
                </a:solidFill>
                <a:latin typeface="方正兰亭粗黑简体" panose="02000000000000000000" pitchFamily="2" charset="-122"/>
                <a:ea typeface="方正兰亭粗黑简体" panose="02000000000000000000" pitchFamily="2" charset="-122"/>
              </a:rPr>
              <a:t>系统业务流程</a:t>
            </a:r>
            <a:r>
              <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竣工图管理</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8" name="矩形 17"/>
          <p:cNvSpPr/>
          <p:nvPr/>
        </p:nvSpPr>
        <p:spPr>
          <a:xfrm>
            <a:off x="8463641" y="342265"/>
            <a:ext cx="1428661"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系统流程</a:t>
            </a:r>
            <a:endParaRPr kumimoji="0" lang="zh-CN" altLang="en-US" sz="20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2"/>
          <a:stretch>
            <a:fillRect/>
          </a:stretch>
        </p:blipFill>
        <p:spPr>
          <a:xfrm>
            <a:off x="1778635" y="981710"/>
            <a:ext cx="5450840" cy="5469255"/>
          </a:xfrm>
          <a:prstGeom prst="rect">
            <a:avLst/>
          </a:prstGeom>
        </p:spPr>
      </p:pic>
      <p:sp>
        <p:nvSpPr>
          <p:cNvPr id="13" name="Rounded Rectangle 2"/>
          <p:cNvSpPr/>
          <p:nvPr/>
        </p:nvSpPr>
        <p:spPr>
          <a:xfrm>
            <a:off x="10131424" y="1341754"/>
            <a:ext cx="1978451" cy="5045953"/>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图审平台的签字由各签字人员通过微信小程序实现</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谢谢聆听</a:t>
            </a:r>
            <a:endPar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99"/>
              </a:solidFill>
            </a:endParaRPr>
          </a:p>
        </p:txBody>
      </p:sp>
      <p:sp>
        <p:nvSpPr>
          <p:cNvPr id="3075" name="文本框 1"/>
          <p:cNvSpPr txBox="1">
            <a:spLocks noChangeArrowheads="1"/>
          </p:cNvSpPr>
          <p:nvPr/>
        </p:nvSpPr>
        <p:spPr bwMode="auto">
          <a:xfrm>
            <a:off x="3146847" y="2299132"/>
            <a:ext cx="6048672"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一、</a:t>
            </a:r>
            <a:r>
              <a:rPr lang="en-US" altLang="zh-CN"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DWF</a:t>
            </a:r>
            <a:r>
              <a:rPr lang="zh-CN" altLang="en-US"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图纸制作规范</a:t>
            </a:r>
            <a:endParaRPr lang="zh-CN" altLang="en-US" sz="4000" b="1" spc="300" dirty="0">
              <a:solidFill>
                <a:srgbClr val="009999"/>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23956"/>
            <a:ext cx="72004" cy="53987"/>
          </a:xfrm>
          <a:prstGeom prst="ellipse">
            <a:avLst/>
          </a:prstGeom>
          <a:solidFill>
            <a:srgbClr val="009999"/>
          </a:solidFill>
          <a:ln w="9525">
            <a:solidFill>
              <a:srgbClr val="009999"/>
            </a:solidFill>
            <a:round/>
          </a:ln>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009999"/>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ln>
            <a:solidFill>
              <a:srgbClr val="009999"/>
            </a:solidFill>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cxnSp>
      <p:cxnSp>
        <p:nvCxnSpPr>
          <p:cNvPr id="3078" name="直接连接符 7"/>
          <p:cNvCxnSpPr>
            <a:cxnSpLocks noChangeShapeType="1"/>
          </p:cNvCxnSpPr>
          <p:nvPr/>
        </p:nvCxnSpPr>
        <p:spPr bwMode="auto">
          <a:xfrm>
            <a:off x="6351190" y="3223961"/>
            <a:ext cx="2304133" cy="0"/>
          </a:xfrm>
          <a:prstGeom prst="line">
            <a:avLst/>
          </a:prstGeom>
          <a:ln>
            <a:solidFill>
              <a:srgbClr val="009999"/>
            </a:solidFill>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10025379" y="1038722"/>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3.</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工程信息标题栏应包含盖章栏、人员栏，并应按图竖向组合位于图框内的左上角。</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新图审系统不支持</a:t>
            </a:r>
            <a:r>
              <a:rPr lang="en-US" altLang="zh-CN"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A4</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图框。</a:t>
            </a:r>
            <a:endPar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0" name="图片 19"/>
          <p:cNvPicPr/>
          <p:nvPr/>
        </p:nvPicPr>
        <p:blipFill>
          <a:blip r:embed="rId2" cstate="print">
            <a:extLst>
              <a:ext uri="{28A0092B-C50C-407E-A947-70E740481C1C}">
                <a14:useLocalDpi xmlns:a14="http://schemas.microsoft.com/office/drawing/2010/main" val="0"/>
              </a:ext>
            </a:extLst>
          </a:blip>
          <a:srcRect t="10244" b="-955"/>
          <a:stretch>
            <a:fillRect/>
          </a:stretch>
        </p:blipFill>
        <p:spPr>
          <a:xfrm>
            <a:off x="133140" y="1125538"/>
            <a:ext cx="3049461" cy="4347163"/>
          </a:xfrm>
          <a:prstGeom prst="rect">
            <a:avLst/>
          </a:prstGeom>
          <a:ln>
            <a:noFill/>
          </a:ln>
        </p:spPr>
      </p:pic>
      <p:pic>
        <p:nvPicPr>
          <p:cNvPr id="22" name="图片 21"/>
          <p:cNvPicPr>
            <a:picLocks noChangeAspect="1"/>
          </p:cNvPicPr>
          <p:nvPr/>
        </p:nvPicPr>
        <p:blipFill>
          <a:blip r:embed="rId3"/>
          <a:stretch>
            <a:fillRect/>
          </a:stretch>
        </p:blipFill>
        <p:spPr>
          <a:xfrm>
            <a:off x="2858815" y="1105123"/>
            <a:ext cx="6926690" cy="4892118"/>
          </a:xfrm>
          <a:prstGeom prst="rect">
            <a:avLst/>
          </a:prstGeom>
        </p:spPr>
      </p:pic>
      <p:pic>
        <p:nvPicPr>
          <p:cNvPr id="4" name="图片 3"/>
          <p:cNvPicPr>
            <a:picLocks noChangeAspect="1"/>
          </p:cNvPicPr>
          <p:nvPr/>
        </p:nvPicPr>
        <p:blipFill>
          <a:blip r:embed="rId4"/>
          <a:stretch>
            <a:fillRect/>
          </a:stretch>
        </p:blipFill>
        <p:spPr>
          <a:xfrm>
            <a:off x="2268220" y="907415"/>
            <a:ext cx="7448550" cy="5286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7067550" y="1038860"/>
            <a:ext cx="5130800" cy="5487670"/>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50000"/>
              </a:lnSpc>
              <a:buClrTx/>
              <a:buSzTx/>
              <a:buFontTx/>
              <a:defRPr/>
            </a:pPr>
            <a:r>
              <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《建设工程管理信息编码标准》3.0 DB33/T 1219-2020</a:t>
            </a:r>
            <a:endPar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endParaRPr>
          </a:p>
          <a:p>
            <a:pPr lvl="0" algn="l">
              <a:lnSpc>
                <a:spcPct val="150000"/>
              </a:lnSpc>
              <a:buClrTx/>
              <a:buSzTx/>
              <a:buFontTx/>
              <a:defRPr/>
            </a:pPr>
            <a:r>
              <a:rPr lang="en-US" altLang="zh-CN"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2021</a:t>
            </a:r>
            <a:r>
              <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年</a:t>
            </a:r>
            <a:r>
              <a:rPr lang="en-US" altLang="zh-CN"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3</a:t>
            </a:r>
            <a:r>
              <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月</a:t>
            </a:r>
            <a:r>
              <a:rPr lang="en-US" altLang="zh-CN"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1</a:t>
            </a:r>
            <a:r>
              <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sym typeface="+mn-ea"/>
              </a:rPr>
              <a:t>日实施</a:t>
            </a:r>
            <a:endParaRPr lang="zh-CN" altLang="en-US" sz="1400" noProof="0" dirty="0">
              <a:ln>
                <a:noFill/>
              </a:ln>
              <a:solidFill>
                <a:srgbClr val="009999"/>
              </a:solidFill>
              <a:effectLst/>
              <a:uLnTx/>
              <a:uFillTx/>
              <a:latin typeface="微软雅黑" panose="020B0503020204020204" pitchFamily="34" charset="-122"/>
              <a:ea typeface="微软雅黑" panose="020B0503020204020204" pitchFamily="34" charset="-122"/>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5.1.1工程信息标题栏中的项目负责人栏采用实名打印并签署，并应满足下列规则：</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3工程设计资质标准中建筑工程建设项目设计规模划分表规定的工程项目，应当由注册建筑师任工程项目的项目负责人；勘察项目应当由注册岩土工程师任项目负责人； </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4单独发包的房屋建筑工程设计项目的专项工程或单独发包的局部市政基础设施工程，可由主导专业的人员任工程项目的项目负责人。</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5.1.2工程信息标题栏中的专业负责人栏采用实名打印并签署，并应满足下列规则：</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3已实施国家注册管理制度的专业，应当由相应国家注册设计师任专业负责人；</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lvl="0">
              <a:lnSpc>
                <a:spcPct val="150000"/>
              </a:lnSpc>
              <a:defRPr/>
            </a:pPr>
            <a:r>
              <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4房屋建筑工程设计项目的专项工程、市政基础设施工程，主导专业非建筑专业但工程项目涉及建筑专业时，建筑专业负责人应当由注册建筑师任专业负责人。</a:t>
            </a:r>
            <a:endParaRPr kumimoji="0" lang="zh-CN" altLang="en-US" sz="1400" b="0"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pic>
        <p:nvPicPr>
          <p:cNvPr id="16" name="图片 15"/>
          <p:cNvPicPr/>
          <p:nvPr/>
        </p:nvPicPr>
        <p:blipFill>
          <a:blip r:embed="rId2" cstate="print">
            <a:extLst>
              <a:ext uri="{28A0092B-C50C-407E-A947-70E740481C1C}">
                <a14:useLocalDpi xmlns:a14="http://schemas.microsoft.com/office/drawing/2010/main" val="0"/>
              </a:ext>
            </a:extLst>
          </a:blip>
          <a:srcRect t="3497" b="3735"/>
          <a:stretch>
            <a:fillRect/>
          </a:stretch>
        </p:blipFill>
        <p:spPr>
          <a:xfrm>
            <a:off x="626567" y="1557586"/>
            <a:ext cx="2920365" cy="3834130"/>
          </a:xfrm>
          <a:prstGeom prst="rect">
            <a:avLst/>
          </a:prstGeom>
          <a:noFill/>
          <a:ln>
            <a:noFill/>
          </a:ln>
        </p:spPr>
      </p:pic>
      <p:pic>
        <p:nvPicPr>
          <p:cNvPr id="24" name="图片 23"/>
          <p:cNvPicPr/>
          <p:nvPr/>
        </p:nvPicPr>
        <p:blipFill>
          <a:blip r:embed="rId3"/>
          <a:stretch>
            <a:fillRect/>
          </a:stretch>
        </p:blipFill>
        <p:spPr>
          <a:xfrm>
            <a:off x="3853989" y="2277666"/>
            <a:ext cx="3107169" cy="2160240"/>
          </a:xfrm>
          <a:prstGeom prst="rect">
            <a:avLst/>
          </a:prstGeom>
        </p:spPr>
      </p:pic>
      <p:sp>
        <p:nvSpPr>
          <p:cNvPr id="18" name="矩形 17"/>
          <p:cNvSpPr/>
          <p:nvPr/>
        </p:nvSpPr>
        <p:spPr>
          <a:xfrm>
            <a:off x="2511632" y="1002714"/>
            <a:ext cx="4294765" cy="415498"/>
          </a:xfrm>
          <a:prstGeom prst="rect">
            <a:avLst/>
          </a:prstGeom>
        </p:spPr>
        <p:txBody>
          <a:bodyPr wrap="none">
            <a:spAutoFit/>
          </a:bodyPr>
          <a:lstStyle/>
          <a:p>
            <a:r>
              <a:rPr lang="zh-CN" altLang="en-US" dirty="0"/>
              <a:t>《建设工程管理信息编码标准》3.0</a:t>
            </a:r>
            <a:endParaRPr lang="zh-CN" altLang="en-US" dirty="0"/>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633" y="909182"/>
            <a:ext cx="7590178" cy="53497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10025379" y="9179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sz="1800" dirty="0">
                <a:latin typeface="微软雅黑" panose="020B0503020204020204" pitchFamily="34" charset="-122"/>
                <a:ea typeface="微软雅黑" panose="020B0503020204020204" pitchFamily="34" charset="-122"/>
                <a:sym typeface="Arial" panose="020B0604020202020204" pitchFamily="34" charset="0"/>
              </a:rPr>
              <a:t>。</a:t>
            </a:r>
            <a:endParaRPr sz="1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a:xfrm>
            <a:off x="304800" y="1845310"/>
            <a:ext cx="9482455" cy="5169535"/>
          </a:xfrm>
          <a:prstGeom prst="rect">
            <a:avLst/>
          </a:prstGeom>
        </p:spPr>
        <p:txBody>
          <a:bodyPr wrap="square">
            <a:spAutoFit/>
          </a:bodyPr>
          <a:lstStyle/>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2图号应使用汉字或英文字母、数字和连字符“—”的组合，且不应采用英文的下划线“_”以及 “&lt; ”、 “&gt; ” 、“/”、 “ \ ” 、“| ”、 “: ” 、“" ” 、“* ”、 “? ”符号；如采用英文字母，则不宜与汉字混用；</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3图号宜由专业代码、阶段代码、类别代码、序列代码组成，并满足下列规定： </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1)专业代码宜说明专业类别；</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2)阶段代码宜区别不同的设计阶段；</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3)类别代码宜表达图纸内容类别，可缺省； </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4)</a:t>
            </a:r>
            <a:r>
              <a:rPr altLang="zh-CN" sz="2000" kern="100" dirty="0">
                <a:solidFill>
                  <a:srgbClr val="FF0000"/>
                </a:solidFill>
                <a:latin typeface="Calibri" panose="020F0502020204030204" pitchFamily="34" charset="0"/>
                <a:cs typeface="Times New Roman" panose="02020603050405020304" pitchFamily="18" charset="0"/>
              </a:rPr>
              <a:t>序列号应标识同一类型图纸的顺序，图号的序列号应按照图纸量由4位数字组成，根据图纸张数从“1”号起由小至大顺序连续编写图号，不足位数的图号前应以“0”补足位数。编码为建施-0001、建施-0002……，其目录编号应为建施-0001（目）</a:t>
            </a:r>
            <a:endParaRPr altLang="zh-CN" sz="2000" kern="100" dirty="0">
              <a:solidFill>
                <a:srgbClr val="FF0000"/>
              </a:solidFill>
              <a:latin typeface="Calibri" panose="020F0502020204030204" pitchFamily="34" charset="0"/>
              <a:cs typeface="Times New Roman" panose="02020603050405020304" pitchFamily="18" charset="0"/>
            </a:endParaRPr>
          </a:p>
          <a:p>
            <a:pPr indent="266700" algn="just">
              <a:lnSpc>
                <a:spcPct val="150000"/>
              </a:lnSpc>
              <a:spcAft>
                <a:spcPts val="0"/>
              </a:spcAft>
            </a:pPr>
            <a:endParaRPr altLang="zh-CN" sz="2000" kern="100" dirty="0">
              <a:solidFill>
                <a:srgbClr val="FF0000"/>
              </a:solidFill>
              <a:latin typeface="Calibri" panose="020F0502020204030204" pitchFamily="34" charset="0"/>
              <a:cs typeface="Times New Roman" panose="02020603050405020304" pitchFamily="18" charset="0"/>
            </a:endParaRPr>
          </a:p>
        </p:txBody>
      </p:sp>
      <p:sp>
        <p:nvSpPr>
          <p:cNvPr id="16" name="文本框 15"/>
          <p:cNvSpPr txBox="1"/>
          <p:nvPr/>
        </p:nvSpPr>
        <p:spPr>
          <a:xfrm>
            <a:off x="304515" y="1234421"/>
            <a:ext cx="5544616" cy="4140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dirty="0" smtClean="0">
                <a:ln w="0"/>
                <a:solidFill>
                  <a:schemeClr val="accent1"/>
                </a:solidFill>
                <a:effectLst>
                  <a:outerShdw blurRad="38100" dist="25400" dir="5400000" algn="ctr" rotWithShape="0">
                    <a:srgbClr val="6E747A">
                      <a:alpha val="43000"/>
                    </a:srgbClr>
                  </a:outerShdw>
                </a:effectLst>
              </a:rPr>
              <a:t>文件名格式：</a:t>
            </a:r>
            <a:r>
              <a:rPr lang="zh-CN" altLang="en-US" dirty="0" smtClean="0">
                <a:ln w="0"/>
                <a:solidFill>
                  <a:srgbClr val="FF0000"/>
                </a:solidFill>
                <a:effectLst>
                  <a:outerShdw blurRad="38100" dist="25400" dir="5400000" algn="ctr" rotWithShape="0">
                    <a:srgbClr val="6E747A">
                      <a:alpha val="43000"/>
                    </a:srgbClr>
                  </a:outerShdw>
                </a:effectLst>
              </a:rPr>
              <a:t>图号</a:t>
            </a:r>
            <a:r>
              <a:rPr lang="en-US" altLang="zh-CN" dirty="0" smtClean="0">
                <a:ln w="0"/>
                <a:solidFill>
                  <a:schemeClr val="accent1"/>
                </a:solidFill>
                <a:effectLst>
                  <a:outerShdw blurRad="38100" dist="25400" dir="5400000" algn="ctr" rotWithShape="0">
                    <a:srgbClr val="6E747A">
                      <a:alpha val="43000"/>
                    </a:srgbClr>
                  </a:outerShdw>
                </a:effectLst>
              </a:rPr>
              <a:t>_</a:t>
            </a:r>
            <a:r>
              <a:rPr lang="zh-CN" altLang="en-US" dirty="0" smtClean="0">
                <a:ln w="0"/>
                <a:solidFill>
                  <a:schemeClr val="accent1"/>
                </a:solidFill>
                <a:effectLst>
                  <a:outerShdw blurRad="38100" dist="25400" dir="5400000" algn="ctr" rotWithShape="0">
                    <a:srgbClr val="6E747A">
                      <a:alpha val="43000"/>
                    </a:srgbClr>
                  </a:outerShdw>
                </a:effectLst>
              </a:rPr>
              <a:t>图纸名称[图幅]分类</a:t>
            </a:r>
            <a:r>
              <a:rPr lang="en-US" altLang="zh-CN" dirty="0" smtClean="0">
                <a:ln w="0"/>
                <a:solidFill>
                  <a:schemeClr val="accent1"/>
                </a:solidFill>
                <a:effectLst>
                  <a:outerShdw blurRad="38100" dist="25400" dir="5400000" algn="ctr" rotWithShape="0">
                    <a:srgbClr val="6E747A">
                      <a:alpha val="43000"/>
                    </a:srgbClr>
                  </a:outerShdw>
                </a:effectLst>
              </a:rPr>
              <a:t>.</a:t>
            </a:r>
            <a:r>
              <a:rPr lang="en-US" altLang="zh-CN" dirty="0" err="1" smtClean="0">
                <a:ln w="0"/>
                <a:solidFill>
                  <a:schemeClr val="accent1"/>
                </a:solidFill>
                <a:effectLst>
                  <a:outerShdw blurRad="38100" dist="25400" dir="5400000" algn="ctr" rotWithShape="0">
                    <a:srgbClr val="6E747A">
                      <a:alpha val="43000"/>
                    </a:srgbClr>
                  </a:outerShdw>
                </a:effectLst>
              </a:rPr>
              <a:t>dwf</a:t>
            </a:r>
            <a:endParaRPr lang="zh-CN" altLang="en-US" dirty="0">
              <a:ln w="0"/>
              <a:solidFill>
                <a:schemeClr val="accent1"/>
              </a:solidFill>
              <a:effectLst>
                <a:outerShdw blurRad="38100" dist="25400" dir="5400000" algn="ctr" rotWithShape="0">
                  <a:srgbClr val="6E747A">
                    <a:alpha val="43000"/>
                  </a:srgbClr>
                </a:outerShdw>
              </a:effectLst>
            </a:endParaRPr>
          </a:p>
        </p:txBody>
      </p:sp>
      <p:sp>
        <p:nvSpPr>
          <p:cNvPr id="12" name="Rounded Rectangle 2"/>
          <p:cNvSpPr/>
          <p:nvPr/>
        </p:nvSpPr>
        <p:spPr>
          <a:xfrm>
            <a:off x="9843134" y="9814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lvl="0" algn="l">
              <a:lnSpc>
                <a:spcPct val="150000"/>
              </a:lnSpc>
              <a:buClrTx/>
              <a:buSzTx/>
              <a:buFontTx/>
              <a:defRPr/>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文件的名称应由图号、图名、图幅、分类四组信息组成，图号与图名信息通过英文的下划线分割</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10025379" y="9179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sz="1800" dirty="0">
                <a:latin typeface="微软雅黑" panose="020B0503020204020204" pitchFamily="34" charset="-122"/>
                <a:ea typeface="微软雅黑" panose="020B0503020204020204" pitchFamily="34" charset="-122"/>
                <a:sym typeface="Arial" panose="020B0604020202020204" pitchFamily="34" charset="0"/>
              </a:rPr>
              <a:t>。</a:t>
            </a:r>
            <a:endParaRPr sz="1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a:xfrm>
            <a:off x="304800" y="1845310"/>
            <a:ext cx="9145270" cy="3784600"/>
          </a:xfrm>
          <a:prstGeom prst="rect">
            <a:avLst/>
          </a:prstGeom>
        </p:spPr>
        <p:txBody>
          <a:bodyPr wrap="square">
            <a:spAutoFit/>
          </a:bodyPr>
          <a:lstStyle/>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4图纸目录应为一套图纸中的第一张图，根据图纸张数从“1”号起由小至大顺序连续编写目录图号，目录图号中增加后缀名“（目）”；</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5一个子项中不应出现重复图号，每个子项编制一套图纸目录，子项若引用别的子项图纸，应在图纸目录中编入引用图纸的图号及图名，并且注明引用图纸所在子项编号；</a:t>
            </a:r>
            <a:endParaRPr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图纸不允许出现缺页与序列号断号，若确实因设计变更导致图纸作废情况时，仍应在档案系统中保留图纸，图号中应增加后缀名“（F）”，且在图纸目录中备注明确该图纸因何原因作废。。</a:t>
            </a:r>
            <a:endParaRPr altLang="zh-CN" sz="2000" kern="100" dirty="0">
              <a:latin typeface="Calibri" panose="020F0502020204030204" pitchFamily="34" charset="0"/>
              <a:cs typeface="Times New Roman" panose="02020603050405020304" pitchFamily="18" charset="0"/>
            </a:endParaRPr>
          </a:p>
        </p:txBody>
      </p:sp>
      <p:sp>
        <p:nvSpPr>
          <p:cNvPr id="16" name="文本框 15"/>
          <p:cNvSpPr txBox="1"/>
          <p:nvPr/>
        </p:nvSpPr>
        <p:spPr>
          <a:xfrm>
            <a:off x="304515" y="1234421"/>
            <a:ext cx="5544616" cy="4140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dirty="0" smtClean="0">
                <a:ln w="0"/>
                <a:solidFill>
                  <a:schemeClr val="accent1"/>
                </a:solidFill>
                <a:effectLst>
                  <a:outerShdw blurRad="38100" dist="25400" dir="5400000" algn="ctr" rotWithShape="0">
                    <a:srgbClr val="6E747A">
                      <a:alpha val="43000"/>
                    </a:srgbClr>
                  </a:outerShdw>
                </a:effectLst>
              </a:rPr>
              <a:t>文件名格式：</a:t>
            </a:r>
            <a:r>
              <a:rPr lang="zh-CN" altLang="en-US" dirty="0" smtClean="0">
                <a:ln w="0"/>
                <a:solidFill>
                  <a:srgbClr val="FF0000"/>
                </a:solidFill>
                <a:effectLst>
                  <a:outerShdw blurRad="38100" dist="25400" dir="5400000" algn="ctr" rotWithShape="0">
                    <a:srgbClr val="6E747A">
                      <a:alpha val="43000"/>
                    </a:srgbClr>
                  </a:outerShdw>
                </a:effectLst>
              </a:rPr>
              <a:t>图号</a:t>
            </a:r>
            <a:r>
              <a:rPr lang="en-US" altLang="zh-CN" dirty="0" smtClean="0">
                <a:ln w="0"/>
                <a:solidFill>
                  <a:schemeClr val="accent1"/>
                </a:solidFill>
                <a:effectLst>
                  <a:outerShdw blurRad="38100" dist="25400" dir="5400000" algn="ctr" rotWithShape="0">
                    <a:srgbClr val="6E747A">
                      <a:alpha val="43000"/>
                    </a:srgbClr>
                  </a:outerShdw>
                </a:effectLst>
              </a:rPr>
              <a:t>_</a:t>
            </a:r>
            <a:r>
              <a:rPr lang="zh-CN" altLang="en-US" dirty="0" smtClean="0">
                <a:ln w="0"/>
                <a:solidFill>
                  <a:schemeClr val="accent1"/>
                </a:solidFill>
                <a:effectLst>
                  <a:outerShdw blurRad="38100" dist="25400" dir="5400000" algn="ctr" rotWithShape="0">
                    <a:srgbClr val="6E747A">
                      <a:alpha val="43000"/>
                    </a:srgbClr>
                  </a:outerShdw>
                </a:effectLst>
              </a:rPr>
              <a:t>图纸名称[图幅]分类</a:t>
            </a:r>
            <a:r>
              <a:rPr lang="en-US" altLang="zh-CN" dirty="0" smtClean="0">
                <a:ln w="0"/>
                <a:solidFill>
                  <a:schemeClr val="accent1"/>
                </a:solidFill>
                <a:effectLst>
                  <a:outerShdw blurRad="38100" dist="25400" dir="5400000" algn="ctr" rotWithShape="0">
                    <a:srgbClr val="6E747A">
                      <a:alpha val="43000"/>
                    </a:srgbClr>
                  </a:outerShdw>
                </a:effectLst>
              </a:rPr>
              <a:t>.</a:t>
            </a:r>
            <a:r>
              <a:rPr lang="en-US" altLang="zh-CN" dirty="0" err="1" smtClean="0">
                <a:ln w="0"/>
                <a:solidFill>
                  <a:schemeClr val="accent1"/>
                </a:solidFill>
                <a:effectLst>
                  <a:outerShdw blurRad="38100" dist="25400" dir="5400000" algn="ctr" rotWithShape="0">
                    <a:srgbClr val="6E747A">
                      <a:alpha val="43000"/>
                    </a:srgbClr>
                  </a:outerShdw>
                </a:effectLst>
              </a:rPr>
              <a:t>dwf</a:t>
            </a:r>
            <a:endParaRPr lang="zh-CN" altLang="en-US" dirty="0">
              <a:ln w="0"/>
              <a:solidFill>
                <a:schemeClr val="accent1"/>
              </a:solidFill>
              <a:effectLst>
                <a:outerShdw blurRad="38100" dist="25400" dir="5400000" algn="ctr" rotWithShape="0">
                  <a:srgbClr val="6E747A">
                    <a:alpha val="43000"/>
                  </a:srgbClr>
                </a:outerShdw>
              </a:effectLst>
            </a:endParaRPr>
          </a:p>
        </p:txBody>
      </p:sp>
      <p:sp>
        <p:nvSpPr>
          <p:cNvPr id="12" name="Rounded Rectangle 2"/>
          <p:cNvSpPr/>
          <p:nvPr/>
        </p:nvSpPr>
        <p:spPr>
          <a:xfrm>
            <a:off x="9627869" y="9814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lvl="0" algn="l">
              <a:lnSpc>
                <a:spcPct val="150000"/>
              </a:lnSpc>
              <a:buClrTx/>
              <a:buSzTx/>
              <a:buFontTx/>
              <a:defRPr/>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文件的名称应由图号、图名、图幅、分类四组信息组成，图号与图名信息通过英文的下划线分割</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10025379" y="9179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sz="1800" dirty="0">
                <a:latin typeface="微软雅黑" panose="020B0503020204020204" pitchFamily="34" charset="-122"/>
                <a:ea typeface="微软雅黑" panose="020B0503020204020204" pitchFamily="34" charset="-122"/>
                <a:sym typeface="Arial" panose="020B0604020202020204" pitchFamily="34" charset="0"/>
              </a:rPr>
              <a:t>。</a:t>
            </a:r>
            <a:endParaRPr sz="1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a:xfrm>
            <a:off x="304515" y="1845618"/>
            <a:ext cx="5400600" cy="2861310"/>
          </a:xfrm>
          <a:prstGeom prst="rect">
            <a:avLst/>
          </a:prstGeom>
        </p:spPr>
        <p:txBody>
          <a:bodyPr wrap="square">
            <a:spAutoFit/>
          </a:bodyPr>
          <a:lstStyle/>
          <a:p>
            <a:pPr indent="266700" algn="just">
              <a:lnSpc>
                <a:spcPct val="150000"/>
              </a:lnSpc>
              <a:spcAft>
                <a:spcPts val="0"/>
              </a:spcAft>
            </a:pPr>
            <a:r>
              <a:rPr altLang="zh-CN" sz="2000" kern="100" dirty="0">
                <a:latin typeface="Calibri" panose="020F0502020204030204" pitchFamily="34" charset="0"/>
                <a:cs typeface="Times New Roman" panose="02020603050405020304" pitchFamily="18" charset="0"/>
              </a:rPr>
              <a:t>5.2.6设计单位标题栏中的图名栏应与图中内容一致，图纸幅面中有多个图时，可概括多个图内容。同一子项同一专业不应出现重复图名。图名种不应采用英文的下划线“_”以及 “&lt; ”、 “&gt; ” 、“/”、 “ \ ” 、“| ”、 “: ” 、“" ” 、“* ”、 “? ”符号。</a:t>
            </a:r>
            <a:endParaRPr altLang="zh-CN" sz="2000" kern="100" dirty="0">
              <a:latin typeface="Calibri" panose="020F0502020204030204" pitchFamily="34" charset="0"/>
              <a:cs typeface="Times New Roman" panose="02020603050405020304" pitchFamily="18" charset="0"/>
            </a:endParaRPr>
          </a:p>
        </p:txBody>
      </p:sp>
      <p:sp>
        <p:nvSpPr>
          <p:cNvPr id="16" name="文本框 15"/>
          <p:cNvSpPr txBox="1"/>
          <p:nvPr/>
        </p:nvSpPr>
        <p:spPr>
          <a:xfrm>
            <a:off x="304515" y="1234421"/>
            <a:ext cx="5544616" cy="4140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dirty="0" smtClean="0">
                <a:ln w="0"/>
                <a:solidFill>
                  <a:schemeClr val="accent1"/>
                </a:solidFill>
                <a:effectLst>
                  <a:outerShdw blurRad="38100" dist="25400" dir="5400000" algn="ctr" rotWithShape="0">
                    <a:srgbClr val="6E747A">
                      <a:alpha val="43000"/>
                    </a:srgbClr>
                  </a:outerShdw>
                </a:effectLst>
              </a:rPr>
              <a:t>文件名格式：图号</a:t>
            </a:r>
            <a:r>
              <a:rPr lang="en-US" altLang="zh-CN" dirty="0" smtClean="0">
                <a:ln w="0"/>
                <a:solidFill>
                  <a:schemeClr val="accent1"/>
                </a:solidFill>
                <a:effectLst>
                  <a:outerShdw blurRad="38100" dist="25400" dir="5400000" algn="ctr" rotWithShape="0">
                    <a:srgbClr val="6E747A">
                      <a:alpha val="43000"/>
                    </a:srgbClr>
                  </a:outerShdw>
                </a:effectLst>
              </a:rPr>
              <a:t>_</a:t>
            </a:r>
            <a:r>
              <a:rPr lang="zh-CN" altLang="en-US" dirty="0" smtClean="0">
                <a:ln w="0"/>
                <a:solidFill>
                  <a:srgbClr val="FF0000"/>
                </a:solidFill>
                <a:effectLst>
                  <a:outerShdw blurRad="38100" dist="25400" dir="5400000" algn="ctr" rotWithShape="0">
                    <a:srgbClr val="6E747A">
                      <a:alpha val="43000"/>
                    </a:srgbClr>
                  </a:outerShdw>
                </a:effectLst>
              </a:rPr>
              <a:t>图纸名称</a:t>
            </a:r>
            <a:r>
              <a:rPr lang="zh-CN" altLang="en-US" dirty="0" smtClean="0">
                <a:ln w="0"/>
                <a:solidFill>
                  <a:schemeClr val="accent1"/>
                </a:solidFill>
                <a:effectLst>
                  <a:outerShdw blurRad="38100" dist="25400" dir="5400000" algn="ctr" rotWithShape="0">
                    <a:srgbClr val="6E747A">
                      <a:alpha val="43000"/>
                    </a:srgbClr>
                  </a:outerShdw>
                </a:effectLst>
              </a:rPr>
              <a:t>[图幅]分类</a:t>
            </a:r>
            <a:r>
              <a:rPr lang="en-US" altLang="zh-CN" dirty="0" smtClean="0">
                <a:ln w="0"/>
                <a:solidFill>
                  <a:schemeClr val="accent1"/>
                </a:solidFill>
                <a:effectLst>
                  <a:outerShdw blurRad="38100" dist="25400" dir="5400000" algn="ctr" rotWithShape="0">
                    <a:srgbClr val="6E747A">
                      <a:alpha val="43000"/>
                    </a:srgbClr>
                  </a:outerShdw>
                </a:effectLst>
              </a:rPr>
              <a:t>.</a:t>
            </a:r>
            <a:r>
              <a:rPr lang="en-US" altLang="zh-CN" dirty="0" err="1" smtClean="0">
                <a:ln w="0"/>
                <a:solidFill>
                  <a:schemeClr val="accent1"/>
                </a:solidFill>
                <a:effectLst>
                  <a:outerShdw blurRad="38100" dist="25400" dir="5400000" algn="ctr" rotWithShape="0">
                    <a:srgbClr val="6E747A">
                      <a:alpha val="43000"/>
                    </a:srgbClr>
                  </a:outerShdw>
                </a:effectLst>
              </a:rPr>
              <a:t>dwf</a:t>
            </a:r>
            <a:endParaRPr lang="zh-CN" altLang="en-US" dirty="0">
              <a:ln w="0"/>
              <a:solidFill>
                <a:schemeClr val="accent1"/>
              </a:solidFill>
              <a:effectLst>
                <a:outerShdw blurRad="38100" dist="25400" dir="5400000" algn="ctr" rotWithShape="0">
                  <a:srgbClr val="6E747A">
                    <a:alpha val="43000"/>
                  </a:srgbClr>
                </a:outerShdw>
              </a:effectLst>
            </a:endParaRPr>
          </a:p>
        </p:txBody>
      </p:sp>
      <p:sp>
        <p:nvSpPr>
          <p:cNvPr id="12" name="Rounded Rectangle 2"/>
          <p:cNvSpPr/>
          <p:nvPr/>
        </p:nvSpPr>
        <p:spPr>
          <a:xfrm>
            <a:off x="9627869" y="9814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lvl="0">
              <a:lnSpc>
                <a:spcPct val="150000"/>
              </a:lnSpc>
              <a:defRPr/>
            </a:pPr>
            <a:r>
              <a:rPr lang="zh-CN"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图纸命名中不得加子项名称，所以多个子项的图纸不能放在一个</a:t>
            </a:r>
            <a:r>
              <a:rPr lang="en-US" altLang="zh-CN"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dwg</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文件中，否则打印时会自动覆盖。</a:t>
            </a:r>
            <a:endPar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
          <a:stretch>
            <a:fillRect/>
          </a:stretch>
        </p:blipFill>
        <p:spPr>
          <a:xfrm>
            <a:off x="8032115" y="346075"/>
            <a:ext cx="2536825" cy="428625"/>
          </a:xfrm>
          <a:prstGeom prst="rect">
            <a:avLst/>
          </a:prstGeom>
        </p:spPr>
      </p:pic>
      <p:pic>
        <p:nvPicPr>
          <p:cNvPr id="19" name="图片 18"/>
          <p:cNvPicPr>
            <a:picLocks noChangeAspect="1"/>
          </p:cNvPicPr>
          <p:nvPr/>
        </p:nvPicPr>
        <p:blipFill>
          <a:blip r:embed="rId1"/>
          <a:stretch>
            <a:fillRect/>
          </a:stretch>
        </p:blipFill>
        <p:spPr>
          <a:xfrm>
            <a:off x="8467725" y="365125"/>
            <a:ext cx="1420495" cy="329565"/>
          </a:xfrm>
          <a:prstGeom prst="rect">
            <a:avLst/>
          </a:prstGeom>
        </p:spPr>
      </p:pic>
      <p:sp>
        <p:nvSpPr>
          <p:cNvPr id="2" name="TextBox 1"/>
          <p:cNvSpPr txBox="1"/>
          <p:nvPr/>
        </p:nvSpPr>
        <p:spPr>
          <a:xfrm>
            <a:off x="1418590" y="348615"/>
            <a:ext cx="6607175" cy="460375"/>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DWF</a:t>
            </a: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图纸制作规范</a:t>
            </a:r>
            <a:endParaRPr kumimoji="0"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pic>
        <p:nvPicPr>
          <p:cNvPr id="6" name="图片 5"/>
          <p:cNvPicPr>
            <a:picLocks noChangeAspect="1"/>
          </p:cNvPicPr>
          <p:nvPr/>
        </p:nvPicPr>
        <p:blipFill>
          <a:blip r:embed="rId1"/>
          <a:stretch>
            <a:fillRect/>
          </a:stretch>
        </p:blipFill>
        <p:spPr>
          <a:xfrm>
            <a:off x="5535930" y="331470"/>
            <a:ext cx="2863850" cy="440055"/>
          </a:xfrm>
          <a:prstGeom prst="rect">
            <a:avLst/>
          </a:prstGeom>
        </p:spPr>
      </p:pic>
      <p:pic>
        <p:nvPicPr>
          <p:cNvPr id="7" name="图片 6"/>
          <p:cNvPicPr>
            <a:picLocks noChangeAspect="1"/>
          </p:cNvPicPr>
          <p:nvPr/>
        </p:nvPicPr>
        <p:blipFill>
          <a:blip r:embed="rId1"/>
          <a:stretch>
            <a:fillRect/>
          </a:stretch>
        </p:blipFill>
        <p:spPr>
          <a:xfrm>
            <a:off x="9589770" y="365125"/>
            <a:ext cx="1263650" cy="329565"/>
          </a:xfrm>
          <a:prstGeom prst="rect">
            <a:avLst/>
          </a:prstGeom>
        </p:spPr>
      </p:pic>
      <p:pic>
        <p:nvPicPr>
          <p:cNvPr id="34" name="图片 33"/>
          <p:cNvPicPr>
            <a:picLocks noChangeAspect="1"/>
          </p:cNvPicPr>
          <p:nvPr/>
        </p:nvPicPr>
        <p:blipFill>
          <a:blip r:embed="rId1"/>
          <a:stretch>
            <a:fillRect/>
          </a:stretch>
        </p:blipFill>
        <p:spPr>
          <a:xfrm>
            <a:off x="8273415" y="331470"/>
            <a:ext cx="1316355" cy="428625"/>
          </a:xfrm>
          <a:prstGeom prst="rect">
            <a:avLst/>
          </a:prstGeom>
        </p:spPr>
      </p:pic>
      <p:sp>
        <p:nvSpPr>
          <p:cNvPr id="8" name="矩形 7"/>
          <p:cNvSpPr/>
          <p:nvPr/>
        </p:nvSpPr>
        <p:spPr>
          <a:xfrm>
            <a:off x="8270240" y="331470"/>
            <a:ext cx="1259840" cy="432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9025"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8282940" y="361315"/>
            <a:ext cx="1263650" cy="40011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rPr>
              <a:t>图框标准</a:t>
            </a:r>
            <a:endParaRPr kumimoji="0" lang="zh-CN" altLang="en-US" sz="2000" b="1" i="0" u="none" strike="noStrike" kern="1200" cap="none" spc="0" normalizeH="0" baseline="0" noProof="0" dirty="0">
              <a:ln>
                <a:noFill/>
              </a:ln>
              <a:solidFill>
                <a:srgbClr val="009999"/>
              </a:solidFill>
              <a:effectLst/>
              <a:uLnTx/>
              <a:uFillTx/>
              <a:latin typeface="微软雅黑" panose="020B0503020204020204" pitchFamily="34" charset="-122"/>
              <a:ea typeface="微软雅黑" panose="020B0503020204020204" pitchFamily="34" charset="-122"/>
              <a:cs typeface="+mn-cs"/>
            </a:endParaRPr>
          </a:p>
        </p:txBody>
      </p:sp>
      <p:pic>
        <p:nvPicPr>
          <p:cNvPr id="10" name="图片 9"/>
          <p:cNvPicPr>
            <a:picLocks noChangeAspect="1"/>
          </p:cNvPicPr>
          <p:nvPr/>
        </p:nvPicPr>
        <p:blipFill>
          <a:blip r:embed="rId1"/>
          <a:stretch>
            <a:fillRect/>
          </a:stretch>
        </p:blipFill>
        <p:spPr>
          <a:xfrm>
            <a:off x="9716770" y="492125"/>
            <a:ext cx="1206500" cy="202565"/>
          </a:xfrm>
          <a:prstGeom prst="rect">
            <a:avLst/>
          </a:prstGeom>
        </p:spPr>
      </p:pic>
      <p:sp>
        <p:nvSpPr>
          <p:cNvPr id="11" name="文本框 10"/>
          <p:cNvSpPr txBox="1"/>
          <p:nvPr/>
        </p:nvSpPr>
        <p:spPr>
          <a:xfrm>
            <a:off x="9589770" y="361315"/>
            <a:ext cx="1263650" cy="398780"/>
          </a:xfrm>
          <a:prstGeom prst="rect">
            <a:avLst/>
          </a:prstGeom>
          <a:noFill/>
        </p:spPr>
        <p:txBody>
          <a:bodyPr wrap="square" rtlCol="0">
            <a:spAutoFit/>
          </a:bodyPr>
          <a:lstStyle/>
          <a:p>
            <a:pPr marL="0" marR="0" lvl="0" indent="0" algn="l" defTabSz="108902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设计标准</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Rounded Rectangle 2"/>
          <p:cNvSpPr/>
          <p:nvPr/>
        </p:nvSpPr>
        <p:spPr>
          <a:xfrm>
            <a:off x="10025379" y="917957"/>
            <a:ext cx="2172971" cy="5487415"/>
          </a:xfrm>
          <a:prstGeom prst="roundRect">
            <a:avLst>
              <a:gd name="adj" fmla="val 7260"/>
            </a:avLst>
          </a:prstGeom>
          <a:noFill/>
          <a:ln w="28575">
            <a:noFill/>
          </a:ln>
          <a:extLst>
            <a:ext uri="{909E8E84-426E-40DD-AFC4-6F175D3DCCD1}">
              <a14:hiddenFill xmlns:a14="http://schemas.microsoft.com/office/drawing/2010/main">
                <a:solidFill>
                  <a:srgbClr val="00999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defRPr/>
            </a:pP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图幅采用英文“</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表示，格式为：图号</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_</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图名</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图幅</a:t>
            </a:r>
            <a:r>
              <a:rPr lang="en-US" altLang="zh-CN"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800" dirty="0">
                <a:solidFill>
                  <a:srgbClr val="009999"/>
                </a:solidFill>
                <a:latin typeface="微软雅黑" panose="020B0503020204020204" pitchFamily="34" charset="-122"/>
                <a:ea typeface="微软雅黑" panose="020B0503020204020204" pitchFamily="34" charset="-122"/>
                <a:sym typeface="Arial" panose="020B0604020202020204" pitchFamily="34" charset="0"/>
              </a:rPr>
              <a:t>分类。</a:t>
            </a:r>
            <a:r>
              <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命名图幅不对应将无法上传。</a:t>
            </a:r>
            <a:endParaRPr lang="zh-CN" altLang="en-US" sz="180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nvSpPr>
        <p:spPr>
          <a:xfrm>
            <a:off x="304515" y="1845618"/>
            <a:ext cx="5400600" cy="3323987"/>
          </a:xfrm>
          <a:prstGeom prst="rect">
            <a:avLst/>
          </a:prstGeom>
        </p:spPr>
        <p:txBody>
          <a:bodyPr wrap="square">
            <a:spAutoFit/>
          </a:bodyPr>
          <a:lstStyle/>
          <a:p>
            <a:pPr indent="266700" algn="just">
              <a:lnSpc>
                <a:spcPct val="150000"/>
              </a:lnSpc>
              <a:spcAft>
                <a:spcPts val="0"/>
              </a:spcAft>
            </a:pPr>
            <a:r>
              <a:rPr lang="zh-CN" altLang="zh-CN" sz="2000" kern="100" dirty="0">
                <a:latin typeface="Calibri" panose="020F0502020204030204" pitchFamily="34" charset="0"/>
                <a:cs typeface="Times New Roman" panose="02020603050405020304" pitchFamily="18" charset="0"/>
              </a:rPr>
              <a:t>建施</a:t>
            </a:r>
            <a:r>
              <a:rPr lang="en-US" altLang="zh-CN" sz="2000" kern="100" dirty="0">
                <a:latin typeface="Calibri" panose="020F0502020204030204" pitchFamily="34" charset="0"/>
                <a:cs typeface="Times New Roman" panose="02020603050405020304" pitchFamily="18" charset="0"/>
              </a:rPr>
              <a:t>-0005_</a:t>
            </a:r>
            <a:r>
              <a:rPr lang="zh-CN" altLang="zh-CN" sz="2000" kern="100" dirty="0">
                <a:latin typeface="Calibri" panose="020F0502020204030204" pitchFamily="34" charset="0"/>
                <a:cs typeface="Times New Roman" panose="02020603050405020304" pitchFamily="18" charset="0"/>
              </a:rPr>
              <a:t>人防节点详图</a:t>
            </a:r>
            <a:r>
              <a:rPr lang="en-US" altLang="zh-CN" sz="2000" kern="100" dirty="0">
                <a:latin typeface="Calibri" panose="020F0502020204030204" pitchFamily="34" charset="0"/>
                <a:cs typeface="Times New Roman" panose="02020603050405020304" pitchFamily="18" charset="0"/>
              </a:rPr>
              <a:t>[A0]TY</a:t>
            </a:r>
            <a:r>
              <a:rPr lang="zh-CN" altLang="zh-CN" sz="2000" kern="100" dirty="0">
                <a:latin typeface="Calibri" panose="020F0502020204030204" pitchFamily="34" charset="0"/>
                <a:cs typeface="Times New Roman" panose="02020603050405020304" pitchFamily="18" charset="0"/>
              </a:rPr>
              <a:t>：表示是编号为建施</a:t>
            </a:r>
            <a:r>
              <a:rPr lang="en-US" altLang="zh-CN" sz="2000" kern="100" dirty="0">
                <a:latin typeface="Calibri" panose="020F0502020204030204" pitchFamily="34" charset="0"/>
                <a:cs typeface="Times New Roman" panose="02020603050405020304" pitchFamily="18" charset="0"/>
              </a:rPr>
              <a:t>5</a:t>
            </a:r>
            <a:r>
              <a:rPr lang="zh-CN" altLang="zh-CN" sz="2000" kern="100" dirty="0">
                <a:latin typeface="Calibri" panose="020F0502020204030204" pitchFamily="34" charset="0"/>
                <a:cs typeface="Times New Roman" panose="02020603050405020304" pitchFamily="18" charset="0"/>
              </a:rPr>
              <a:t>的建筑施工图的人防节点详图、图纸大小为</a:t>
            </a:r>
            <a:r>
              <a:rPr lang="en-US" altLang="zh-CN" sz="2000" kern="100" dirty="0">
                <a:latin typeface="Calibri" panose="020F0502020204030204" pitchFamily="34" charset="0"/>
                <a:cs typeface="Times New Roman" panose="02020603050405020304" pitchFamily="18" charset="0"/>
              </a:rPr>
              <a:t>A0</a:t>
            </a:r>
            <a:r>
              <a:rPr lang="zh-CN" altLang="zh-CN" sz="2000" kern="100" dirty="0">
                <a:latin typeface="Calibri" panose="020F0502020204030204" pitchFamily="34" charset="0"/>
                <a:cs typeface="Times New Roman" panose="02020603050405020304" pitchFamily="18" charset="0"/>
              </a:rPr>
              <a:t>，图纸类型为通用图的图纸。</a:t>
            </a:r>
            <a:endParaRPr lang="zh-CN" altLang="zh-CN" sz="2000" kern="100" dirty="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zh-CN" sz="2000" kern="100" dirty="0">
                <a:latin typeface="Calibri" panose="020F0502020204030204" pitchFamily="34" charset="0"/>
                <a:cs typeface="Times New Roman" panose="02020603050405020304" pitchFamily="18" charset="0"/>
              </a:rPr>
              <a:t>结施</a:t>
            </a:r>
            <a:r>
              <a:rPr lang="en-US" altLang="zh-CN" sz="2000" kern="100" dirty="0">
                <a:latin typeface="Calibri" panose="020F0502020204030204" pitchFamily="34" charset="0"/>
                <a:cs typeface="Times New Roman" panose="02020603050405020304" pitchFamily="18" charset="0"/>
              </a:rPr>
              <a:t>-0010_</a:t>
            </a:r>
            <a:r>
              <a:rPr lang="zh-CN" altLang="zh-CN" sz="2000" kern="100" dirty="0">
                <a:latin typeface="Calibri" panose="020F0502020204030204" pitchFamily="34" charset="0"/>
                <a:cs typeface="Times New Roman" panose="02020603050405020304" pitchFamily="18" charset="0"/>
              </a:rPr>
              <a:t>地下一层楼板配筋图</a:t>
            </a:r>
            <a:r>
              <a:rPr lang="en-US" altLang="zh-CN" sz="2000" kern="100" dirty="0">
                <a:latin typeface="Calibri" panose="020F0502020204030204" pitchFamily="34" charset="0"/>
                <a:cs typeface="Times New Roman" panose="02020603050405020304" pitchFamily="18" charset="0"/>
              </a:rPr>
              <a:t>[A0+1]</a:t>
            </a:r>
            <a:r>
              <a:rPr lang="zh-CN" altLang="zh-CN" sz="2000" kern="100" dirty="0">
                <a:latin typeface="Calibri" panose="020F0502020204030204" pitchFamily="34" charset="0"/>
                <a:cs typeface="Times New Roman" panose="02020603050405020304" pitchFamily="18" charset="0"/>
              </a:rPr>
              <a:t>：表示是编号为结施</a:t>
            </a:r>
            <a:r>
              <a:rPr lang="en-US" altLang="zh-CN" sz="2000" kern="100" dirty="0">
                <a:latin typeface="Calibri" panose="020F0502020204030204" pitchFamily="34" charset="0"/>
                <a:cs typeface="Times New Roman" panose="02020603050405020304" pitchFamily="18" charset="0"/>
              </a:rPr>
              <a:t>10</a:t>
            </a:r>
            <a:r>
              <a:rPr lang="zh-CN" altLang="zh-CN" sz="2000" kern="100" dirty="0">
                <a:latin typeface="Calibri" panose="020F0502020204030204" pitchFamily="34" charset="0"/>
                <a:cs typeface="Times New Roman" panose="02020603050405020304" pitchFamily="18" charset="0"/>
              </a:rPr>
              <a:t>的结构施工图的地下一层楼板配筋图、图纸大小为</a:t>
            </a:r>
            <a:r>
              <a:rPr lang="en-US" altLang="zh-CN" sz="2000" kern="100" dirty="0">
                <a:latin typeface="Calibri" panose="020F0502020204030204" pitchFamily="34" charset="0"/>
                <a:cs typeface="Times New Roman" panose="02020603050405020304" pitchFamily="18" charset="0"/>
              </a:rPr>
              <a:t>A0</a:t>
            </a:r>
            <a:r>
              <a:rPr lang="zh-CN" altLang="zh-CN" sz="2000" kern="100" dirty="0">
                <a:latin typeface="Calibri" panose="020F0502020204030204" pitchFamily="34" charset="0"/>
                <a:cs typeface="Times New Roman" panose="02020603050405020304" pitchFamily="18" charset="0"/>
              </a:rPr>
              <a:t>加长，长边尺寸为</a:t>
            </a:r>
            <a:r>
              <a:rPr lang="en-US" altLang="zh-CN" sz="2000" kern="100" dirty="0">
                <a:latin typeface="Calibri" panose="020F0502020204030204" pitchFamily="34" charset="0"/>
                <a:cs typeface="Times New Roman" panose="02020603050405020304" pitchFamily="18" charset="0"/>
              </a:rPr>
              <a:t>1485</a:t>
            </a:r>
            <a:r>
              <a:rPr lang="zh-CN" altLang="zh-CN" sz="2000" kern="100" dirty="0">
                <a:latin typeface="Calibri" panose="020F0502020204030204" pitchFamily="34" charset="0"/>
                <a:cs typeface="Times New Roman" panose="02020603050405020304" pitchFamily="18" charset="0"/>
              </a:rPr>
              <a:t>毫米。</a:t>
            </a:r>
            <a:endParaRPr lang="zh-CN" altLang="zh-CN" sz="2000" kern="100" dirty="0">
              <a:latin typeface="Calibri" panose="020F0502020204030204" pitchFamily="34" charset="0"/>
              <a:cs typeface="Times New Roman" panose="02020603050405020304" pitchFamily="18" charset="0"/>
            </a:endParaRPr>
          </a:p>
        </p:txBody>
      </p:sp>
      <p:pic>
        <p:nvPicPr>
          <p:cNvPr id="14" name="图片 13"/>
          <p:cNvPicPr>
            <a:picLocks noChangeAspect="1"/>
          </p:cNvPicPr>
          <p:nvPr/>
        </p:nvPicPr>
        <p:blipFill>
          <a:blip r:embed="rId2"/>
          <a:stretch>
            <a:fillRect/>
          </a:stretch>
        </p:blipFill>
        <p:spPr>
          <a:xfrm>
            <a:off x="5924798" y="788670"/>
            <a:ext cx="3661215" cy="5831372"/>
          </a:xfrm>
          <a:prstGeom prst="rect">
            <a:avLst/>
          </a:prstGeom>
        </p:spPr>
      </p:pic>
      <p:sp>
        <p:nvSpPr>
          <p:cNvPr id="16" name="文本框 15"/>
          <p:cNvSpPr txBox="1"/>
          <p:nvPr/>
        </p:nvSpPr>
        <p:spPr>
          <a:xfrm>
            <a:off x="304515" y="1234421"/>
            <a:ext cx="5544616" cy="41549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dirty="0" smtClean="0">
                <a:ln w="0"/>
                <a:solidFill>
                  <a:schemeClr val="accent1"/>
                </a:solidFill>
                <a:effectLst>
                  <a:outerShdw blurRad="38100" dist="25400" dir="5400000" algn="ctr" rotWithShape="0">
                    <a:srgbClr val="6E747A">
                      <a:alpha val="43000"/>
                    </a:srgbClr>
                  </a:outerShdw>
                </a:effectLst>
              </a:rPr>
              <a:t>文件名格式：图号</a:t>
            </a:r>
            <a:r>
              <a:rPr lang="en-US" altLang="zh-CN" dirty="0" smtClean="0">
                <a:ln w="0"/>
                <a:solidFill>
                  <a:schemeClr val="accent1"/>
                </a:solidFill>
                <a:effectLst>
                  <a:outerShdw blurRad="38100" dist="25400" dir="5400000" algn="ctr" rotWithShape="0">
                    <a:srgbClr val="6E747A">
                      <a:alpha val="43000"/>
                    </a:srgbClr>
                  </a:outerShdw>
                </a:effectLst>
              </a:rPr>
              <a:t>_</a:t>
            </a:r>
            <a:r>
              <a:rPr lang="zh-CN" altLang="en-US" dirty="0" smtClean="0">
                <a:ln w="0"/>
                <a:solidFill>
                  <a:schemeClr val="accent1"/>
                </a:solidFill>
                <a:effectLst>
                  <a:outerShdw blurRad="38100" dist="25400" dir="5400000" algn="ctr" rotWithShape="0">
                    <a:srgbClr val="6E747A">
                      <a:alpha val="43000"/>
                    </a:srgbClr>
                  </a:outerShdw>
                </a:effectLst>
              </a:rPr>
              <a:t>图纸名称</a:t>
            </a:r>
            <a:r>
              <a:rPr lang="en-US" altLang="zh-CN" dirty="0" smtClean="0">
                <a:ln w="0"/>
                <a:solidFill>
                  <a:srgbClr val="FF0000"/>
                </a:solidFill>
                <a:effectLst>
                  <a:outerShdw blurRad="38100" dist="25400" dir="5400000" algn="ctr" rotWithShape="0">
                    <a:srgbClr val="6E747A">
                      <a:alpha val="43000"/>
                    </a:srgbClr>
                  </a:outerShdw>
                </a:effectLst>
              </a:rPr>
              <a:t>[</a:t>
            </a:r>
            <a:r>
              <a:rPr lang="zh-CN" altLang="en-US" dirty="0" smtClean="0">
                <a:ln w="0"/>
                <a:solidFill>
                  <a:srgbClr val="FF0000"/>
                </a:solidFill>
                <a:effectLst>
                  <a:outerShdw blurRad="38100" dist="25400" dir="5400000" algn="ctr" rotWithShape="0">
                    <a:srgbClr val="6E747A">
                      <a:alpha val="43000"/>
                    </a:srgbClr>
                  </a:outerShdw>
                </a:effectLst>
              </a:rPr>
              <a:t>图幅</a:t>
            </a:r>
            <a:r>
              <a:rPr lang="en-US" altLang="zh-CN" dirty="0" smtClean="0">
                <a:ln w="0"/>
                <a:solidFill>
                  <a:srgbClr val="FF0000"/>
                </a:solidFill>
                <a:effectLst>
                  <a:outerShdw blurRad="38100" dist="25400" dir="5400000" algn="ctr" rotWithShape="0">
                    <a:srgbClr val="6E747A">
                      <a:alpha val="43000"/>
                    </a:srgbClr>
                  </a:outerShdw>
                </a:effectLst>
              </a:rPr>
              <a:t>]</a:t>
            </a:r>
            <a:r>
              <a:rPr lang="zh-CN" altLang="en-US" dirty="0" smtClean="0">
                <a:ln w="0"/>
                <a:solidFill>
                  <a:schemeClr val="accent1"/>
                </a:solidFill>
                <a:effectLst>
                  <a:outerShdw blurRad="38100" dist="25400" dir="5400000" algn="ctr" rotWithShape="0">
                    <a:srgbClr val="6E747A">
                      <a:alpha val="43000"/>
                    </a:srgbClr>
                  </a:outerShdw>
                </a:effectLst>
              </a:rPr>
              <a:t>分类</a:t>
            </a:r>
            <a:r>
              <a:rPr lang="en-US" altLang="zh-CN" dirty="0" smtClean="0">
                <a:ln w="0"/>
                <a:solidFill>
                  <a:schemeClr val="accent1"/>
                </a:solidFill>
                <a:effectLst>
                  <a:outerShdw blurRad="38100" dist="25400" dir="5400000" algn="ctr" rotWithShape="0">
                    <a:srgbClr val="6E747A">
                      <a:alpha val="43000"/>
                    </a:srgbClr>
                  </a:outerShdw>
                </a:effectLst>
              </a:rPr>
              <a:t>.</a:t>
            </a:r>
            <a:r>
              <a:rPr lang="en-US" altLang="zh-CN" dirty="0" err="1" smtClean="0">
                <a:ln w="0"/>
                <a:solidFill>
                  <a:schemeClr val="accent1"/>
                </a:solidFill>
                <a:effectLst>
                  <a:outerShdw blurRad="38100" dist="25400" dir="5400000" algn="ctr" rotWithShape="0">
                    <a:srgbClr val="6E747A">
                      <a:alpha val="43000"/>
                    </a:srgbClr>
                  </a:outerShdw>
                </a:effectLst>
              </a:rPr>
              <a:t>dwf</a:t>
            </a:r>
            <a:endParaRPr lang="zh-CN" altLang="en-US"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ISPRING_PRESENTATION_TITLE" val="20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2324</Words>
  <Application>WPS 演示</Application>
  <PresentationFormat>自定义</PresentationFormat>
  <Paragraphs>176</Paragraphs>
  <Slides>21</Slides>
  <Notes>41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21</vt:i4>
      </vt:variant>
    </vt:vector>
  </HeadingPairs>
  <TitlesOfParts>
    <vt:vector size="39" baseType="lpstr">
      <vt:lpstr>Arial</vt:lpstr>
      <vt:lpstr>宋体</vt:lpstr>
      <vt:lpstr>Wingdings</vt:lpstr>
      <vt:lpstr>微软雅黑</vt:lpstr>
      <vt:lpstr>FontAwesome</vt:lpstr>
      <vt:lpstr>Impact</vt:lpstr>
      <vt:lpstr>Arial Unicode MS</vt:lpstr>
      <vt:lpstr>Times New Roman</vt:lpstr>
      <vt:lpstr>Arial Narrow</vt:lpstr>
      <vt:lpstr>Calibri</vt:lpstr>
      <vt:lpstr>Segoe UI</vt:lpstr>
      <vt:lpstr>Calibri</vt:lpstr>
      <vt:lpstr>方正兰亭粗黑简体</vt:lpstr>
      <vt:lpstr>黑体</vt:lpstr>
      <vt:lpstr>Tempus Sans ITC</vt:lpstr>
      <vt:lpstr>AMGDT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12sc.taobao.com</dc:creator>
  <cp:lastModifiedBy>好梦易醒</cp:lastModifiedBy>
  <cp:revision>747</cp:revision>
  <dcterms:created xsi:type="dcterms:W3CDTF">2015-02-02T06:52:00Z</dcterms:created>
  <dcterms:modified xsi:type="dcterms:W3CDTF">2021-10-14T03:45:55Z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055E96B314CD4AB28463210A7D9D2DB1</vt:lpwstr>
  </property>
</Properties>
</file>